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7" r:id="rId2"/>
    <p:sldId id="256" r:id="rId3"/>
    <p:sldId id="258" r:id="rId4"/>
    <p:sldId id="259" r:id="rId5"/>
    <p:sldId id="260" r:id="rId6"/>
    <p:sldId id="261" r:id="rId7"/>
    <p:sldId id="282" r:id="rId8"/>
    <p:sldId id="262" r:id="rId9"/>
    <p:sldId id="263" r:id="rId10"/>
    <p:sldId id="277" r:id="rId11"/>
    <p:sldId id="264" r:id="rId12"/>
    <p:sldId id="265" r:id="rId13"/>
    <p:sldId id="276" r:id="rId14"/>
    <p:sldId id="281" r:id="rId15"/>
    <p:sldId id="266" r:id="rId16"/>
    <p:sldId id="267" r:id="rId17"/>
    <p:sldId id="268" r:id="rId18"/>
    <p:sldId id="269" r:id="rId19"/>
    <p:sldId id="279" r:id="rId20"/>
    <p:sldId id="278" r:id="rId21"/>
    <p:sldId id="270" r:id="rId22"/>
    <p:sldId id="271" r:id="rId23"/>
    <p:sldId id="272" r:id="rId24"/>
    <p:sldId id="273" r:id="rId25"/>
    <p:sldId id="274" r:id="rId26"/>
    <p:sldId id="283" r:id="rId27"/>
    <p:sldId id="275" r:id="rId28"/>
    <p:sldId id="280" r:id="rId2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55">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p:cViewPr>
        <p:scale>
          <a:sx n="54" d="100"/>
          <a:sy n="54" d="100"/>
        </p:scale>
        <p:origin x="-1122" y="-3480"/>
      </p:cViewPr>
      <p:guideLst>
        <p:guide orient="horz" pos="2155"/>
        <p:guide pos="290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9571-8A10-4F95-B1B0-74ECE7E2259A}" type="datetimeFigureOut">
              <a:rPr lang="en-US" smtClean="0"/>
              <a:pPr/>
              <a:t>2/11/2015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FF58C-6AA5-4606-8B6E-30D3678EAEB6}" type="slidenum">
              <a:rPr lang="en-US" smtClean="0"/>
              <a:pPr/>
              <a:t>‹#›</a:t>
            </a:fld>
            <a:endParaRPr lang="en-US"/>
          </a:p>
        </p:txBody>
      </p:sp>
    </p:spTree>
    <p:extLst>
      <p:ext uri="{BB962C8B-B14F-4D97-AF65-F5344CB8AC3E}">
        <p14:creationId xmlns:p14="http://schemas.microsoft.com/office/powerpoint/2010/main" xmlns="" val="411715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a:t>
            </a:fld>
            <a:endParaRPr lang="en-US"/>
          </a:p>
        </p:txBody>
      </p:sp>
    </p:spTree>
    <p:extLst>
      <p:ext uri="{BB962C8B-B14F-4D97-AF65-F5344CB8AC3E}">
        <p14:creationId xmlns:p14="http://schemas.microsoft.com/office/powerpoint/2010/main" xmlns="" val="19467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10</a:t>
            </a:fld>
            <a:endParaRPr lang="en-US"/>
          </a:p>
        </p:txBody>
      </p:sp>
    </p:spTree>
    <p:extLst>
      <p:ext uri="{BB962C8B-B14F-4D97-AF65-F5344CB8AC3E}">
        <p14:creationId xmlns:p14="http://schemas.microsoft.com/office/powerpoint/2010/main" xmlns="" val="21167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11</a:t>
            </a:fld>
            <a:endParaRPr lang="en-US"/>
          </a:p>
        </p:txBody>
      </p:sp>
    </p:spTree>
    <p:extLst>
      <p:ext uri="{BB962C8B-B14F-4D97-AF65-F5344CB8AC3E}">
        <p14:creationId xmlns:p14="http://schemas.microsoft.com/office/powerpoint/2010/main" xmlns="" val="211885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12</a:t>
            </a:fld>
            <a:endParaRPr lang="en-US"/>
          </a:p>
        </p:txBody>
      </p:sp>
    </p:spTree>
    <p:extLst>
      <p:ext uri="{BB962C8B-B14F-4D97-AF65-F5344CB8AC3E}">
        <p14:creationId xmlns:p14="http://schemas.microsoft.com/office/powerpoint/2010/main" xmlns="" val="192702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13</a:t>
            </a:fld>
            <a:endParaRPr lang="en-US"/>
          </a:p>
        </p:txBody>
      </p:sp>
    </p:spTree>
    <p:extLst>
      <p:ext uri="{BB962C8B-B14F-4D97-AF65-F5344CB8AC3E}">
        <p14:creationId xmlns:p14="http://schemas.microsoft.com/office/powerpoint/2010/main" xmlns="" val="14846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14</a:t>
            </a:fld>
            <a:endParaRPr lang="en-US"/>
          </a:p>
        </p:txBody>
      </p:sp>
    </p:spTree>
    <p:extLst>
      <p:ext uri="{BB962C8B-B14F-4D97-AF65-F5344CB8AC3E}">
        <p14:creationId xmlns:p14="http://schemas.microsoft.com/office/powerpoint/2010/main" xmlns="" val="1938802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15</a:t>
            </a:fld>
            <a:endParaRPr lang="en-US"/>
          </a:p>
        </p:txBody>
      </p:sp>
    </p:spTree>
    <p:extLst>
      <p:ext uri="{BB962C8B-B14F-4D97-AF65-F5344CB8AC3E}">
        <p14:creationId xmlns:p14="http://schemas.microsoft.com/office/powerpoint/2010/main" xmlns="" val="66678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16</a:t>
            </a:fld>
            <a:endParaRPr lang="en-US"/>
          </a:p>
        </p:txBody>
      </p:sp>
    </p:spTree>
    <p:extLst>
      <p:ext uri="{BB962C8B-B14F-4D97-AF65-F5344CB8AC3E}">
        <p14:creationId xmlns:p14="http://schemas.microsoft.com/office/powerpoint/2010/main" xmlns="" val="348893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17</a:t>
            </a:fld>
            <a:endParaRPr lang="en-US"/>
          </a:p>
        </p:txBody>
      </p:sp>
    </p:spTree>
    <p:extLst>
      <p:ext uri="{BB962C8B-B14F-4D97-AF65-F5344CB8AC3E}">
        <p14:creationId xmlns:p14="http://schemas.microsoft.com/office/powerpoint/2010/main" xmlns="" val="7062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18</a:t>
            </a:fld>
            <a:endParaRPr lang="en-US"/>
          </a:p>
        </p:txBody>
      </p:sp>
    </p:spTree>
    <p:extLst>
      <p:ext uri="{BB962C8B-B14F-4D97-AF65-F5344CB8AC3E}">
        <p14:creationId xmlns:p14="http://schemas.microsoft.com/office/powerpoint/2010/main" xmlns="" val="182365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19</a:t>
            </a:fld>
            <a:endParaRPr lang="en-US"/>
          </a:p>
        </p:txBody>
      </p:sp>
    </p:spTree>
    <p:extLst>
      <p:ext uri="{BB962C8B-B14F-4D97-AF65-F5344CB8AC3E}">
        <p14:creationId xmlns:p14="http://schemas.microsoft.com/office/powerpoint/2010/main" xmlns="" val="62879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a:t>
            </a:fld>
            <a:endParaRPr lang="en-US"/>
          </a:p>
        </p:txBody>
      </p:sp>
    </p:spTree>
    <p:extLst>
      <p:ext uri="{BB962C8B-B14F-4D97-AF65-F5344CB8AC3E}">
        <p14:creationId xmlns:p14="http://schemas.microsoft.com/office/powerpoint/2010/main" xmlns="" val="995175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20</a:t>
            </a:fld>
            <a:endParaRPr lang="en-US"/>
          </a:p>
        </p:txBody>
      </p:sp>
    </p:spTree>
    <p:extLst>
      <p:ext uri="{BB962C8B-B14F-4D97-AF65-F5344CB8AC3E}">
        <p14:creationId xmlns:p14="http://schemas.microsoft.com/office/powerpoint/2010/main" xmlns="" val="2047868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21</a:t>
            </a:fld>
            <a:endParaRPr lang="en-US"/>
          </a:p>
        </p:txBody>
      </p:sp>
    </p:spTree>
    <p:extLst>
      <p:ext uri="{BB962C8B-B14F-4D97-AF65-F5344CB8AC3E}">
        <p14:creationId xmlns:p14="http://schemas.microsoft.com/office/powerpoint/2010/main" xmlns="" val="241415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22</a:t>
            </a:fld>
            <a:endParaRPr lang="en-US"/>
          </a:p>
        </p:txBody>
      </p:sp>
    </p:spTree>
    <p:extLst>
      <p:ext uri="{BB962C8B-B14F-4D97-AF65-F5344CB8AC3E}">
        <p14:creationId xmlns:p14="http://schemas.microsoft.com/office/powerpoint/2010/main" xmlns="" val="324271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23</a:t>
            </a:fld>
            <a:endParaRPr lang="en-US"/>
          </a:p>
        </p:txBody>
      </p:sp>
    </p:spTree>
    <p:extLst>
      <p:ext uri="{BB962C8B-B14F-4D97-AF65-F5344CB8AC3E}">
        <p14:creationId xmlns:p14="http://schemas.microsoft.com/office/powerpoint/2010/main" xmlns="" val="1092698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24</a:t>
            </a:fld>
            <a:endParaRPr lang="en-US"/>
          </a:p>
        </p:txBody>
      </p:sp>
    </p:spTree>
    <p:extLst>
      <p:ext uri="{BB962C8B-B14F-4D97-AF65-F5344CB8AC3E}">
        <p14:creationId xmlns:p14="http://schemas.microsoft.com/office/powerpoint/2010/main" xmlns="" val="209514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25</a:t>
            </a:fld>
            <a:endParaRPr lang="en-US"/>
          </a:p>
        </p:txBody>
      </p:sp>
    </p:spTree>
    <p:extLst>
      <p:ext uri="{BB962C8B-B14F-4D97-AF65-F5344CB8AC3E}">
        <p14:creationId xmlns:p14="http://schemas.microsoft.com/office/powerpoint/2010/main" xmlns="" val="233132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26</a:t>
            </a:fld>
            <a:endParaRPr lang="en-US"/>
          </a:p>
        </p:txBody>
      </p:sp>
    </p:spTree>
    <p:extLst>
      <p:ext uri="{BB962C8B-B14F-4D97-AF65-F5344CB8AC3E}">
        <p14:creationId xmlns:p14="http://schemas.microsoft.com/office/powerpoint/2010/main" xmlns="" val="233132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27</a:t>
            </a:fld>
            <a:endParaRPr lang="en-US"/>
          </a:p>
        </p:txBody>
      </p:sp>
    </p:spTree>
    <p:extLst>
      <p:ext uri="{BB962C8B-B14F-4D97-AF65-F5344CB8AC3E}">
        <p14:creationId xmlns:p14="http://schemas.microsoft.com/office/powerpoint/2010/main" xmlns="" val="29360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28</a:t>
            </a:fld>
            <a:endParaRPr lang="en-US"/>
          </a:p>
        </p:txBody>
      </p:sp>
    </p:spTree>
    <p:extLst>
      <p:ext uri="{BB962C8B-B14F-4D97-AF65-F5344CB8AC3E}">
        <p14:creationId xmlns:p14="http://schemas.microsoft.com/office/powerpoint/2010/main" xmlns="" val="401281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3</a:t>
            </a:fld>
            <a:endParaRPr lang="en-US"/>
          </a:p>
        </p:txBody>
      </p:sp>
    </p:spTree>
    <p:extLst>
      <p:ext uri="{BB962C8B-B14F-4D97-AF65-F5344CB8AC3E}">
        <p14:creationId xmlns:p14="http://schemas.microsoft.com/office/powerpoint/2010/main" xmlns="" val="107688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4</a:t>
            </a:fld>
            <a:endParaRPr lang="en-US"/>
          </a:p>
        </p:txBody>
      </p:sp>
    </p:spTree>
    <p:extLst>
      <p:ext uri="{BB962C8B-B14F-4D97-AF65-F5344CB8AC3E}">
        <p14:creationId xmlns:p14="http://schemas.microsoft.com/office/powerpoint/2010/main" xmlns="" val="122440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5</a:t>
            </a:fld>
            <a:endParaRPr lang="en-US"/>
          </a:p>
        </p:txBody>
      </p:sp>
    </p:spTree>
    <p:extLst>
      <p:ext uri="{BB962C8B-B14F-4D97-AF65-F5344CB8AC3E}">
        <p14:creationId xmlns:p14="http://schemas.microsoft.com/office/powerpoint/2010/main" xmlns="" val="13282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6</a:t>
            </a:fld>
            <a:endParaRPr lang="en-US"/>
          </a:p>
        </p:txBody>
      </p:sp>
    </p:spTree>
    <p:extLst>
      <p:ext uri="{BB962C8B-B14F-4D97-AF65-F5344CB8AC3E}">
        <p14:creationId xmlns:p14="http://schemas.microsoft.com/office/powerpoint/2010/main" xmlns="" val="417501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7</a:t>
            </a:fld>
            <a:endParaRPr lang="en-US"/>
          </a:p>
        </p:txBody>
      </p:sp>
    </p:spTree>
    <p:extLst>
      <p:ext uri="{BB962C8B-B14F-4D97-AF65-F5344CB8AC3E}">
        <p14:creationId xmlns:p14="http://schemas.microsoft.com/office/powerpoint/2010/main" xmlns="" val="135873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8</a:t>
            </a:fld>
            <a:endParaRPr lang="en-US"/>
          </a:p>
        </p:txBody>
      </p:sp>
    </p:spTree>
    <p:extLst>
      <p:ext uri="{BB962C8B-B14F-4D97-AF65-F5344CB8AC3E}">
        <p14:creationId xmlns:p14="http://schemas.microsoft.com/office/powerpoint/2010/main" xmlns="" val="403100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FF58C-6AA5-4606-8B6E-30D3678EAEB6}" type="slidenum">
              <a:rPr lang="en-US" smtClean="0"/>
              <a:pPr/>
              <a:t>9</a:t>
            </a:fld>
            <a:endParaRPr lang="en-US"/>
          </a:p>
        </p:txBody>
      </p:sp>
    </p:spTree>
    <p:extLst>
      <p:ext uri="{BB962C8B-B14F-4D97-AF65-F5344CB8AC3E}">
        <p14:creationId xmlns:p14="http://schemas.microsoft.com/office/powerpoint/2010/main" xmlns="" val="121966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E89B23-5D26-494C-A70A-CE3639333093}" type="slidenum">
              <a:rPr lang="en-US" altLang="en-US"/>
              <a:pPr/>
              <a:t>‹#›</a:t>
            </a:fld>
            <a:endParaRPr lang="en-US" altLang="en-US"/>
          </a:p>
        </p:txBody>
      </p:sp>
    </p:spTree>
    <p:extLst>
      <p:ext uri="{BB962C8B-B14F-4D97-AF65-F5344CB8AC3E}">
        <p14:creationId xmlns:p14="http://schemas.microsoft.com/office/powerpoint/2010/main" xmlns="" val="88814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B77DC1-8707-4DFB-A1E1-0F61989A9A82}" type="slidenum">
              <a:rPr lang="en-US" altLang="en-US"/>
              <a:pPr/>
              <a:t>‹#›</a:t>
            </a:fld>
            <a:endParaRPr lang="en-US" altLang="en-US"/>
          </a:p>
        </p:txBody>
      </p:sp>
    </p:spTree>
    <p:extLst>
      <p:ext uri="{BB962C8B-B14F-4D97-AF65-F5344CB8AC3E}">
        <p14:creationId xmlns:p14="http://schemas.microsoft.com/office/powerpoint/2010/main" xmlns="" val="160568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CFC431-74A0-4C48-8A42-2C35E44FC194}" type="slidenum">
              <a:rPr lang="en-US" altLang="en-US"/>
              <a:pPr/>
              <a:t>‹#›</a:t>
            </a:fld>
            <a:endParaRPr lang="en-US" altLang="en-US"/>
          </a:p>
        </p:txBody>
      </p:sp>
    </p:spTree>
    <p:extLst>
      <p:ext uri="{BB962C8B-B14F-4D97-AF65-F5344CB8AC3E}">
        <p14:creationId xmlns:p14="http://schemas.microsoft.com/office/powerpoint/2010/main" xmlns="" val="8948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E85BF6-FFAC-43F8-BCD1-8A89D4649E90}" type="slidenum">
              <a:rPr lang="en-US" altLang="en-US"/>
              <a:pPr/>
              <a:t>‹#›</a:t>
            </a:fld>
            <a:endParaRPr lang="en-US" altLang="en-US"/>
          </a:p>
        </p:txBody>
      </p:sp>
    </p:spTree>
    <p:extLst>
      <p:ext uri="{BB962C8B-B14F-4D97-AF65-F5344CB8AC3E}">
        <p14:creationId xmlns:p14="http://schemas.microsoft.com/office/powerpoint/2010/main" xmlns="" val="21014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B2D4D-B40F-4145-984E-E399ECBF7F30}" type="slidenum">
              <a:rPr lang="en-US" altLang="en-US"/>
              <a:pPr/>
              <a:t>‹#›</a:t>
            </a:fld>
            <a:endParaRPr lang="en-US" altLang="en-US"/>
          </a:p>
        </p:txBody>
      </p:sp>
    </p:spTree>
    <p:extLst>
      <p:ext uri="{BB962C8B-B14F-4D97-AF65-F5344CB8AC3E}">
        <p14:creationId xmlns:p14="http://schemas.microsoft.com/office/powerpoint/2010/main" xmlns="" val="14522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6100EF-AF14-4CCD-8AB8-C34548C73B80}" type="slidenum">
              <a:rPr lang="en-US" altLang="en-US"/>
              <a:pPr/>
              <a:t>‹#›</a:t>
            </a:fld>
            <a:endParaRPr lang="en-US" altLang="en-US"/>
          </a:p>
        </p:txBody>
      </p:sp>
    </p:spTree>
    <p:extLst>
      <p:ext uri="{BB962C8B-B14F-4D97-AF65-F5344CB8AC3E}">
        <p14:creationId xmlns:p14="http://schemas.microsoft.com/office/powerpoint/2010/main" xmlns="" val="122478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1B386F-43E4-404D-ACB6-9093DB85AD3B}" type="slidenum">
              <a:rPr lang="en-US" altLang="en-US"/>
              <a:pPr/>
              <a:t>‹#›</a:t>
            </a:fld>
            <a:endParaRPr lang="en-US" altLang="en-US"/>
          </a:p>
        </p:txBody>
      </p:sp>
    </p:spTree>
    <p:extLst>
      <p:ext uri="{BB962C8B-B14F-4D97-AF65-F5344CB8AC3E}">
        <p14:creationId xmlns:p14="http://schemas.microsoft.com/office/powerpoint/2010/main" xmlns="" val="373516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0DFB93D-AFC3-4268-B8D9-EFC2936A9460}" type="slidenum">
              <a:rPr lang="en-US" altLang="en-US"/>
              <a:pPr/>
              <a:t>‹#›</a:t>
            </a:fld>
            <a:endParaRPr lang="en-US" altLang="en-US"/>
          </a:p>
        </p:txBody>
      </p:sp>
    </p:spTree>
    <p:extLst>
      <p:ext uri="{BB962C8B-B14F-4D97-AF65-F5344CB8AC3E}">
        <p14:creationId xmlns:p14="http://schemas.microsoft.com/office/powerpoint/2010/main" xmlns="" val="206682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AE37AAC-23F4-412B-8373-1B2DB15B3468}" type="slidenum">
              <a:rPr lang="en-US" altLang="en-US"/>
              <a:pPr/>
              <a:t>‹#›</a:t>
            </a:fld>
            <a:endParaRPr lang="en-US" altLang="en-US"/>
          </a:p>
        </p:txBody>
      </p:sp>
    </p:spTree>
    <p:extLst>
      <p:ext uri="{BB962C8B-B14F-4D97-AF65-F5344CB8AC3E}">
        <p14:creationId xmlns:p14="http://schemas.microsoft.com/office/powerpoint/2010/main" xmlns="" val="51923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FFBE841-1099-49E4-A2CD-DDDF330E6860}" type="slidenum">
              <a:rPr lang="en-US" altLang="en-US"/>
              <a:pPr/>
              <a:t>‹#›</a:t>
            </a:fld>
            <a:endParaRPr lang="en-US" altLang="en-US"/>
          </a:p>
        </p:txBody>
      </p:sp>
    </p:spTree>
    <p:extLst>
      <p:ext uri="{BB962C8B-B14F-4D97-AF65-F5344CB8AC3E}">
        <p14:creationId xmlns:p14="http://schemas.microsoft.com/office/powerpoint/2010/main" xmlns="" val="268242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BEED6D-575D-4DEB-89D7-65AB3EBEA2B3}" type="slidenum">
              <a:rPr lang="en-US" altLang="en-US"/>
              <a:pPr/>
              <a:t>‹#›</a:t>
            </a:fld>
            <a:endParaRPr lang="en-US" altLang="en-US"/>
          </a:p>
        </p:txBody>
      </p:sp>
    </p:spTree>
    <p:extLst>
      <p:ext uri="{BB962C8B-B14F-4D97-AF65-F5344CB8AC3E}">
        <p14:creationId xmlns:p14="http://schemas.microsoft.com/office/powerpoint/2010/main" xmlns="" val="247789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EEB047CB-576B-46E5-A605-CCFD5EC6A6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8E7148-B8C6-452C-AFED-2BB4FECD422A}" type="slidenum">
              <a:rPr lang="en-US" altLang="en-US"/>
              <a:pPr/>
              <a:t>1</a:t>
            </a:fld>
            <a:endParaRPr lang="en-US" altLang="en-US"/>
          </a:p>
        </p:txBody>
      </p:sp>
      <p:pic>
        <p:nvPicPr>
          <p:cNvPr id="3074"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5552"/>
            <a:ext cx="9144000" cy="632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 Box 3"/>
          <p:cNvSpPr txBox="1">
            <a:spLocks noChangeArrowheads="1"/>
          </p:cNvSpPr>
          <p:nvPr/>
        </p:nvSpPr>
        <p:spPr bwMode="auto">
          <a:xfrm>
            <a:off x="179388" y="5084763"/>
            <a:ext cx="855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400" dirty="0">
                <a:solidFill>
                  <a:schemeClr val="bg1"/>
                </a:solidFill>
              </a:rPr>
              <a:t>Oikos Apologetic Series 			By Owen Daniels</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3888" y="808946"/>
            <a:ext cx="4824536" cy="3864655"/>
          </a:xfrm>
          <a:prstGeom prst="rect">
            <a:avLst/>
          </a:prstGeom>
        </p:spPr>
      </p:pic>
      <p:sp>
        <p:nvSpPr>
          <p:cNvPr id="3" name="TextBox 2"/>
          <p:cNvSpPr txBox="1"/>
          <p:nvPr/>
        </p:nvSpPr>
        <p:spPr>
          <a:xfrm>
            <a:off x="179388" y="1484784"/>
            <a:ext cx="3168476" cy="1077218"/>
          </a:xfrm>
          <a:prstGeom prst="rect">
            <a:avLst/>
          </a:prstGeom>
          <a:noFill/>
        </p:spPr>
        <p:txBody>
          <a:bodyPr wrap="square" rtlCol="0">
            <a:spAutoFit/>
          </a:bodyPr>
          <a:lstStyle/>
          <a:p>
            <a:pPr algn="ctr"/>
            <a:r>
              <a:rPr lang="en-US" sz="3200" dirty="0" smtClean="0">
                <a:solidFill>
                  <a:schemeClr val="bg1"/>
                </a:solidFill>
              </a:rPr>
              <a:t>The Existence of God</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10</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value</a:t>
            </a:r>
          </a:p>
        </p:txBody>
      </p:sp>
      <p:sp>
        <p:nvSpPr>
          <p:cNvPr id="7" name="Text Box 4"/>
          <p:cNvSpPr txBox="1">
            <a:spLocks noChangeArrowheads="1"/>
          </p:cNvSpPr>
          <p:nvPr/>
        </p:nvSpPr>
        <p:spPr bwMode="auto">
          <a:xfrm>
            <a:off x="466725" y="1052513"/>
            <a:ext cx="8332788"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177800"/>
            <a:r>
              <a:rPr lang="en-US" altLang="ja-JP" dirty="0" smtClean="0">
                <a:solidFill>
                  <a:schemeClr val="bg1"/>
                </a:solidFill>
                <a:ea typeface="ＭＳ Ｐゴシック" charset="-128"/>
              </a:rPr>
              <a:t>Morality simply becomes a matter of taste and preference…</a:t>
            </a:r>
          </a:p>
          <a:p>
            <a:pPr defTabSz="177800"/>
            <a:endParaRPr lang="en-US" altLang="ja-JP" dirty="0" smtClean="0">
              <a:solidFill>
                <a:schemeClr val="bg1"/>
              </a:solidFill>
              <a:ea typeface="ＭＳ Ｐゴシック" charset="-128"/>
            </a:endParaRPr>
          </a:p>
          <a:p>
            <a:pPr marL="231775" indent="-231775" defTabSz="177800">
              <a:buFontTx/>
              <a:buChar char="•"/>
            </a:pPr>
            <a:r>
              <a:rPr lang="en-US" altLang="ja-JP" dirty="0" smtClean="0">
                <a:solidFill>
                  <a:schemeClr val="bg1"/>
                </a:solidFill>
                <a:ea typeface="ＭＳ Ｐゴシック" charset="-128"/>
              </a:rPr>
              <a:t>Was</a:t>
            </a:r>
            <a:r>
              <a:rPr lang="en-US" altLang="ja-JP" dirty="0" smtClean="0">
                <a:solidFill>
                  <a:schemeClr val="bg1"/>
                </a:solidFill>
                <a:ea typeface="ＭＳ Ｐゴシック" charset="-128"/>
              </a:rPr>
              <a:t> “widow </a:t>
            </a:r>
            <a:r>
              <a:rPr lang="en-US" altLang="ja-JP" dirty="0">
                <a:solidFill>
                  <a:schemeClr val="bg1"/>
                </a:solidFill>
                <a:ea typeface="ＭＳ Ｐゴシック" charset="-128"/>
              </a:rPr>
              <a:t>burning” in India morally </a:t>
            </a:r>
            <a:r>
              <a:rPr lang="en-US" altLang="ja-JP" dirty="0" smtClean="0">
                <a:solidFill>
                  <a:schemeClr val="bg1"/>
                </a:solidFill>
                <a:ea typeface="ＭＳ Ｐゴシック" charset="-128"/>
              </a:rPr>
              <a:t>okay?</a:t>
            </a:r>
            <a:endParaRPr lang="en-US" altLang="ja-JP" dirty="0">
              <a:solidFill>
                <a:schemeClr val="bg1"/>
              </a:solidFill>
              <a:ea typeface="ＭＳ Ｐゴシック" charset="-128"/>
            </a:endParaRPr>
          </a:p>
          <a:p>
            <a:pPr marL="231775" indent="-231775" defTabSz="177800">
              <a:buFontTx/>
              <a:buChar char="•"/>
            </a:pPr>
            <a:r>
              <a:rPr lang="en-US" altLang="ja-JP" dirty="0">
                <a:solidFill>
                  <a:schemeClr val="bg1"/>
                </a:solidFill>
                <a:ea typeface="ＭＳ Ｐゴシック" charset="-128"/>
              </a:rPr>
              <a:t>In some cultures they love their neighbors and in others they eat </a:t>
            </a:r>
            <a:r>
              <a:rPr lang="en-US" altLang="ja-JP" dirty="0" smtClean="0">
                <a:solidFill>
                  <a:schemeClr val="bg1"/>
                </a:solidFill>
                <a:ea typeface="ＭＳ Ｐゴシック" charset="-128"/>
              </a:rPr>
              <a:t>them. </a:t>
            </a:r>
            <a:r>
              <a:rPr lang="en-US" altLang="ja-JP" dirty="0">
                <a:solidFill>
                  <a:schemeClr val="bg1"/>
                </a:solidFill>
                <a:ea typeface="ＭＳ Ｐゴシック" charset="-128"/>
              </a:rPr>
              <a:t>W</a:t>
            </a:r>
            <a:r>
              <a:rPr lang="en-US" altLang="ja-JP" dirty="0" smtClean="0">
                <a:solidFill>
                  <a:schemeClr val="bg1"/>
                </a:solidFill>
                <a:ea typeface="ＭＳ Ｐゴシック" charset="-128"/>
              </a:rPr>
              <a:t>hich </a:t>
            </a:r>
            <a:r>
              <a:rPr lang="en-US" altLang="ja-JP" dirty="0">
                <a:solidFill>
                  <a:schemeClr val="bg1"/>
                </a:solidFill>
                <a:ea typeface="ＭＳ Ｐゴシック" charset="-128"/>
              </a:rPr>
              <a:t>do you prefer? </a:t>
            </a:r>
          </a:p>
          <a:p>
            <a:pPr marL="231775" indent="-231775" defTabSz="177800">
              <a:buFontTx/>
              <a:buChar char="•"/>
            </a:pPr>
            <a:r>
              <a:rPr lang="en-US" altLang="ja-JP" dirty="0">
                <a:solidFill>
                  <a:schemeClr val="bg1"/>
                </a:solidFill>
                <a:ea typeface="ＭＳ Ｐゴシック" charset="-128"/>
              </a:rPr>
              <a:t>Does a land exist where murder is a virtue and thanksgiving a vice? </a:t>
            </a:r>
          </a:p>
          <a:p>
            <a:pPr marL="231775" indent="-231775" defTabSz="177800">
              <a:buFontTx/>
              <a:buChar char="•"/>
            </a:pPr>
            <a:r>
              <a:rPr lang="en-US" altLang="ja-JP" dirty="0">
                <a:solidFill>
                  <a:schemeClr val="bg1"/>
                </a:solidFill>
                <a:ea typeface="ＭＳ Ｐゴシック" charset="-128"/>
              </a:rPr>
              <a:t>Were the </a:t>
            </a:r>
            <a:r>
              <a:rPr lang="en-US" altLang="ja-JP" dirty="0" smtClean="0">
                <a:solidFill>
                  <a:schemeClr val="bg1"/>
                </a:solidFill>
                <a:ea typeface="ＭＳ Ｐゴシック" charset="-128"/>
              </a:rPr>
              <a:t>Nazis </a:t>
            </a:r>
            <a:r>
              <a:rPr lang="en-US" altLang="ja-JP" dirty="0">
                <a:solidFill>
                  <a:schemeClr val="bg1"/>
                </a:solidFill>
                <a:ea typeface="ＭＳ Ｐゴシック" charset="-128"/>
              </a:rPr>
              <a:t>justified in their actions given the culture/power in Germany </a:t>
            </a:r>
            <a:r>
              <a:rPr lang="en-US" altLang="ja-JP" dirty="0" smtClean="0">
                <a:solidFill>
                  <a:schemeClr val="bg1"/>
                </a:solidFill>
                <a:ea typeface="ＭＳ Ｐゴシック" charset="-128"/>
              </a:rPr>
              <a:t>affirmed </a:t>
            </a:r>
            <a:r>
              <a:rPr lang="en-US" altLang="ja-JP" dirty="0">
                <a:solidFill>
                  <a:schemeClr val="bg1"/>
                </a:solidFill>
                <a:ea typeface="ＭＳ Ｐゴシック" charset="-128"/>
              </a:rPr>
              <a:t>their actions?</a:t>
            </a:r>
          </a:p>
          <a:p>
            <a:pPr marL="231775" indent="-231775" defTabSz="177800">
              <a:buFontTx/>
              <a:buChar char="•"/>
            </a:pPr>
            <a:r>
              <a:rPr lang="en-US" altLang="ja-JP" dirty="0" smtClean="0">
                <a:solidFill>
                  <a:schemeClr val="bg1"/>
                </a:solidFill>
                <a:ea typeface="ＭＳ Ｐゴシック" charset="-128"/>
              </a:rPr>
              <a:t>Is </a:t>
            </a:r>
            <a:r>
              <a:rPr lang="en-US" altLang="ja-JP" dirty="0">
                <a:solidFill>
                  <a:schemeClr val="bg1"/>
                </a:solidFill>
                <a:ea typeface="ＭＳ Ｐゴシック" charset="-128"/>
              </a:rPr>
              <a:t>it </a:t>
            </a:r>
            <a:r>
              <a:rPr lang="en-US" altLang="ja-JP" dirty="0" smtClean="0">
                <a:solidFill>
                  <a:schemeClr val="bg1"/>
                </a:solidFill>
                <a:ea typeface="ＭＳ Ｐゴシック" charset="-128"/>
              </a:rPr>
              <a:t>okay </a:t>
            </a:r>
            <a:r>
              <a:rPr lang="en-US" altLang="ja-JP" dirty="0">
                <a:solidFill>
                  <a:schemeClr val="bg1"/>
                </a:solidFill>
                <a:ea typeface="ＭＳ Ｐゴシック" charset="-128"/>
              </a:rPr>
              <a:t>for a culture to gratuitously torture innocent babies?</a:t>
            </a:r>
          </a:p>
          <a:p>
            <a:endParaRPr lang="en-US" altLang="en-US" dirty="0" smtClean="0">
              <a:solidFill>
                <a:schemeClr val="bg1"/>
              </a:solidFill>
            </a:endParaRPr>
          </a:p>
          <a:p>
            <a:endParaRPr lang="en-US" altLang="en-US" dirty="0">
              <a:solidFill>
                <a:schemeClr val="bg1"/>
              </a:solidFill>
            </a:endParaRPr>
          </a:p>
          <a:p>
            <a:endParaRPr lang="en-US" altLang="en-US" dirty="0" smtClean="0">
              <a:solidFill>
                <a:schemeClr val="bg1"/>
              </a:solidFill>
            </a:endParaRPr>
          </a:p>
          <a:p>
            <a:pPr algn="ctr"/>
            <a:r>
              <a:rPr lang="en-US" altLang="en-US" dirty="0" smtClean="0">
                <a:solidFill>
                  <a:schemeClr val="bg1"/>
                </a:solidFill>
              </a:rPr>
              <a:t>There are no wrong answers.</a:t>
            </a:r>
          </a:p>
          <a:p>
            <a:pPr algn="ctr"/>
            <a:r>
              <a:rPr lang="en-US" altLang="en-US" dirty="0" smtClean="0">
                <a:solidFill>
                  <a:schemeClr val="bg1"/>
                </a:solidFill>
              </a:rPr>
              <a:t>It would be silly to assert one thing was wrong and another wasn’t.</a:t>
            </a:r>
          </a:p>
        </p:txBody>
      </p:sp>
    </p:spTree>
    <p:extLst>
      <p:ext uri="{BB962C8B-B14F-4D97-AF65-F5344CB8AC3E}">
        <p14:creationId xmlns:p14="http://schemas.microsoft.com/office/powerpoint/2010/main" xmlns="" val="129892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11</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purpose</a:t>
            </a:r>
          </a:p>
        </p:txBody>
      </p:sp>
      <p:sp>
        <p:nvSpPr>
          <p:cNvPr id="7" name="Text Box 4"/>
          <p:cNvSpPr txBox="1">
            <a:spLocks noChangeArrowheads="1"/>
          </p:cNvSpPr>
          <p:nvPr/>
        </p:nvSpPr>
        <p:spPr bwMode="auto">
          <a:xfrm>
            <a:off x="466725" y="1052513"/>
            <a:ext cx="8332788"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chemeClr val="bg1"/>
                </a:solidFill>
              </a:rPr>
              <a:t>Ecclesiastes </a:t>
            </a:r>
            <a:r>
              <a:rPr lang="en-US" altLang="en-US" dirty="0" smtClean="0">
                <a:solidFill>
                  <a:schemeClr val="bg1"/>
                </a:solidFill>
              </a:rPr>
              <a:t>3:19-20 – “</a:t>
            </a:r>
            <a:r>
              <a:rPr lang="en-US" dirty="0" smtClean="0">
                <a:solidFill>
                  <a:schemeClr val="bg1"/>
                </a:solidFill>
              </a:rPr>
              <a:t>19  </a:t>
            </a:r>
            <a:r>
              <a:rPr lang="en-US" dirty="0">
                <a:solidFill>
                  <a:schemeClr val="bg1"/>
                </a:solidFill>
              </a:rPr>
              <a:t>For what happens to the children of man and what happens to the beasts is the same; as one dies, so dies the other. They all have the same breath, and man has no advantage over the beasts, for all is vanity. </a:t>
            </a:r>
            <a:r>
              <a:rPr lang="en-US" dirty="0" smtClean="0">
                <a:solidFill>
                  <a:schemeClr val="bg1"/>
                </a:solidFill>
              </a:rPr>
              <a:t>20  </a:t>
            </a:r>
            <a:r>
              <a:rPr lang="en-US" dirty="0">
                <a:solidFill>
                  <a:schemeClr val="bg1"/>
                </a:solidFill>
              </a:rPr>
              <a:t>All go to one place. All are from the dust, and to dust all return. </a:t>
            </a:r>
            <a:r>
              <a:rPr lang="en-US" dirty="0" smtClean="0">
                <a:solidFill>
                  <a:schemeClr val="bg1"/>
                </a:solidFill>
              </a:rPr>
              <a:t>“</a:t>
            </a:r>
            <a:endParaRPr lang="en-US" dirty="0">
              <a:solidFill>
                <a:schemeClr val="bg1"/>
              </a:solidFill>
            </a:endParaRPr>
          </a:p>
          <a:p>
            <a:endParaRPr lang="en-US" altLang="en-US" dirty="0" smtClean="0">
              <a:solidFill>
                <a:schemeClr val="bg1"/>
              </a:solidFill>
            </a:endParaRPr>
          </a:p>
          <a:p>
            <a:endParaRPr lang="en-US" altLang="en-US" dirty="0">
              <a:solidFill>
                <a:schemeClr val="bg1"/>
              </a:solidFill>
            </a:endParaRPr>
          </a:p>
          <a:p>
            <a:endParaRPr lang="en-US" altLang="en-US" dirty="0">
              <a:solidFill>
                <a:schemeClr val="bg1"/>
              </a:solidFill>
            </a:endParaRPr>
          </a:p>
          <a:p>
            <a:r>
              <a:rPr lang="en-US" altLang="en-US" dirty="0" smtClean="0">
                <a:solidFill>
                  <a:schemeClr val="bg1"/>
                </a:solidFill>
              </a:rPr>
              <a:t>Without </a:t>
            </a:r>
            <a:r>
              <a:rPr lang="en-US" altLang="en-US" dirty="0">
                <a:solidFill>
                  <a:schemeClr val="bg1"/>
                </a:solidFill>
              </a:rPr>
              <a:t>God, there is no destination.  </a:t>
            </a:r>
          </a:p>
          <a:p>
            <a:endParaRPr lang="en-US" altLang="en-US" dirty="0">
              <a:solidFill>
                <a:schemeClr val="bg1"/>
              </a:solidFill>
            </a:endParaRPr>
          </a:p>
          <a:p>
            <a:r>
              <a:rPr lang="en-US" altLang="en-US" dirty="0">
                <a:solidFill>
                  <a:schemeClr val="bg1"/>
                </a:solidFill>
                <a:latin typeface="Arial" charset="0"/>
                <a:cs typeface="Arial" charset="0"/>
              </a:rPr>
              <a:t> </a:t>
            </a:r>
          </a:p>
          <a:p>
            <a:endParaRPr lang="en-US" altLang="en-US" dirty="0">
              <a:solidFill>
                <a:schemeClr val="bg1"/>
              </a:solidFill>
              <a:latin typeface="Arial" charset="0"/>
              <a:cs typeface="Arial" charset="0"/>
            </a:endParaRPr>
          </a:p>
          <a:p>
            <a:endParaRPr lang="en-US" altLang="en-US" dirty="0">
              <a:solidFill>
                <a:schemeClr val="bg1"/>
              </a:solidFill>
              <a:latin typeface="Arial" charset="0"/>
              <a:cs typeface="Arial" charset="0"/>
            </a:endParaRPr>
          </a:p>
        </p:txBody>
      </p:sp>
      <p:pic>
        <p:nvPicPr>
          <p:cNvPr id="3" name="Picture 2"/>
          <p:cNvPicPr>
            <a:picLocks noChangeAspect="1"/>
          </p:cNvPicPr>
          <p:nvPr/>
        </p:nvPicPr>
        <p:blipFill>
          <a:blip r:embed="rId4" cstate="print"/>
          <a:stretch>
            <a:fillRect/>
          </a:stretch>
        </p:blipFill>
        <p:spPr>
          <a:xfrm>
            <a:off x="146732" y="3884723"/>
            <a:ext cx="8769751" cy="704248"/>
          </a:xfrm>
          <a:prstGeom prst="rect">
            <a:avLst/>
          </a:prstGeom>
        </p:spPr>
      </p:pic>
    </p:spTree>
    <p:extLst>
      <p:ext uri="{BB962C8B-B14F-4D97-AF65-F5344CB8AC3E}">
        <p14:creationId xmlns:p14="http://schemas.microsoft.com/office/powerpoint/2010/main" xmlns="" val="139551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12</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7" y="-59775"/>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The fundamental problem</a:t>
            </a:r>
          </a:p>
        </p:txBody>
      </p:sp>
      <p:sp>
        <p:nvSpPr>
          <p:cNvPr id="7" name="Text Box 4"/>
          <p:cNvSpPr txBox="1">
            <a:spLocks noChangeArrowheads="1"/>
          </p:cNvSpPr>
          <p:nvPr/>
        </p:nvSpPr>
        <p:spPr bwMode="auto">
          <a:xfrm>
            <a:off x="490731" y="1536039"/>
            <a:ext cx="8145463"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a:solidFill>
                  <a:schemeClr val="bg1"/>
                </a:solidFill>
              </a:rPr>
              <a:t>The fundamental problem with this solution...is that it's impossible to live consistently and happily within the framework of such a worldview.  If you live consistently, you will not be happy; if you live happily, it is only because you are not consistent</a:t>
            </a:r>
          </a:p>
          <a:p>
            <a:r>
              <a:rPr lang="en-US" altLang="en-US" dirty="0">
                <a:solidFill>
                  <a:srgbClr val="FFFFFF"/>
                </a:solidFill>
                <a:latin typeface="Arial"/>
                <a:cs typeface="Arial"/>
              </a:rPr>
              <a:t> </a:t>
            </a:r>
          </a:p>
          <a:p>
            <a:endParaRPr lang="en-US" altLang="en-US" dirty="0">
              <a:solidFill>
                <a:schemeClr val="bg1"/>
              </a:solidFill>
              <a:latin typeface="Arial" charset="0"/>
              <a:cs typeface="Arial" charset="0"/>
            </a:endParaRPr>
          </a:p>
        </p:txBody>
      </p:sp>
      <p:sp>
        <p:nvSpPr>
          <p:cNvPr id="2" name="Rectangle 1"/>
          <p:cNvSpPr/>
          <p:nvPr/>
        </p:nvSpPr>
        <p:spPr>
          <a:xfrm>
            <a:off x="8102" y="2967335"/>
            <a:ext cx="9127820" cy="181588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smtClean="0">
                <a:ln/>
                <a:solidFill>
                  <a:schemeClr val="accent3"/>
                </a:solidFill>
              </a:rPr>
              <a:t>What is Right and Wrong?</a:t>
            </a:r>
          </a:p>
          <a:p>
            <a:pPr algn="ctr"/>
            <a:r>
              <a:rPr lang="en-US" sz="2800" dirty="0" smtClean="0">
                <a:ln/>
                <a:solidFill>
                  <a:schemeClr val="accent3"/>
                </a:solidFill>
              </a:rPr>
              <a:t>Where am I going?  </a:t>
            </a:r>
          </a:p>
          <a:p>
            <a:pPr algn="ctr"/>
            <a:r>
              <a:rPr lang="en-US" sz="2800" dirty="0" smtClean="0">
                <a:ln/>
                <a:solidFill>
                  <a:schemeClr val="accent3"/>
                </a:solidFill>
              </a:rPr>
              <a:t>Why is </a:t>
            </a:r>
            <a:r>
              <a:rPr lang="en-US" sz="2800" dirty="0" smtClean="0">
                <a:ln/>
                <a:solidFill>
                  <a:schemeClr val="accent3"/>
                </a:solidFill>
              </a:rPr>
              <a:t>life </a:t>
            </a:r>
            <a:r>
              <a:rPr lang="en-US" sz="2800" dirty="0" smtClean="0">
                <a:ln/>
                <a:solidFill>
                  <a:schemeClr val="accent3"/>
                </a:solidFill>
              </a:rPr>
              <a:t>better than </a:t>
            </a:r>
            <a:r>
              <a:rPr lang="en-US" sz="2800" dirty="0" smtClean="0">
                <a:ln/>
                <a:solidFill>
                  <a:schemeClr val="accent3"/>
                </a:solidFill>
              </a:rPr>
              <a:t>death?</a:t>
            </a:r>
            <a:endParaRPr lang="en-US" sz="2800" dirty="0" smtClean="0">
              <a:ln/>
              <a:solidFill>
                <a:schemeClr val="accent3"/>
              </a:solidFill>
            </a:endParaRPr>
          </a:p>
          <a:p>
            <a:pPr algn="ctr"/>
            <a:r>
              <a:rPr lang="en-US" sz="2800" dirty="0" smtClean="0">
                <a:ln/>
                <a:solidFill>
                  <a:schemeClr val="accent3"/>
                </a:solidFill>
              </a:rPr>
              <a:t>Should I save the </a:t>
            </a:r>
            <a:r>
              <a:rPr lang="en-US" sz="2800" dirty="0" smtClean="0">
                <a:ln/>
                <a:solidFill>
                  <a:schemeClr val="accent3"/>
                </a:solidFill>
              </a:rPr>
              <a:t>drowning cat </a:t>
            </a:r>
            <a:r>
              <a:rPr lang="en-US" sz="2800" dirty="0" smtClean="0">
                <a:ln/>
                <a:solidFill>
                  <a:schemeClr val="accent3"/>
                </a:solidFill>
              </a:rPr>
              <a:t>or the </a:t>
            </a:r>
            <a:r>
              <a:rPr lang="en-US" sz="2800" dirty="0" smtClean="0">
                <a:ln/>
                <a:solidFill>
                  <a:schemeClr val="accent3"/>
                </a:solidFill>
              </a:rPr>
              <a:t>drowning kid</a:t>
            </a:r>
            <a:r>
              <a:rPr lang="en-US" sz="2800" dirty="0" smtClean="0">
                <a:ln/>
                <a:solidFill>
                  <a:schemeClr val="accent3"/>
                </a:solidFill>
              </a:rPr>
              <a:t>?</a:t>
            </a:r>
            <a:endParaRPr lang="en-US" sz="2800" dirty="0">
              <a:ln/>
              <a:solidFill>
                <a:schemeClr val="accent3"/>
              </a:solidFill>
            </a:endParaRPr>
          </a:p>
        </p:txBody>
      </p:sp>
    </p:spTree>
    <p:extLst>
      <p:ext uri="{BB962C8B-B14F-4D97-AF65-F5344CB8AC3E}">
        <p14:creationId xmlns:p14="http://schemas.microsoft.com/office/powerpoint/2010/main" xmlns="" val="2315637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13</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7" y="-59775"/>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65723"/>
            <a:ext cx="855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The fundamental </a:t>
            </a:r>
            <a:r>
              <a:rPr lang="en-US" altLang="en-US" sz="3600" dirty="0" smtClean="0">
                <a:solidFill>
                  <a:schemeClr val="bg1"/>
                </a:solidFill>
              </a:rPr>
              <a:t>problem is being consistent…</a:t>
            </a:r>
            <a:endParaRPr lang="en-US" altLang="en-US" sz="3600" dirty="0">
              <a:solidFill>
                <a:schemeClr val="bg1"/>
              </a:solidFill>
            </a:endParaRPr>
          </a:p>
        </p:txBody>
      </p:sp>
      <p:sp>
        <p:nvSpPr>
          <p:cNvPr id="7" name="Text Box 4"/>
          <p:cNvSpPr txBox="1">
            <a:spLocks noChangeArrowheads="1"/>
          </p:cNvSpPr>
          <p:nvPr/>
        </p:nvSpPr>
        <p:spPr bwMode="auto">
          <a:xfrm>
            <a:off x="490731" y="1181709"/>
            <a:ext cx="8145463" cy="49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smtClean="0">
                <a:solidFill>
                  <a:srgbClr val="FFFFFF"/>
                </a:solidFill>
                <a:latin typeface="Arial"/>
                <a:cs typeface="Arial"/>
              </a:rPr>
              <a:t>Richard Dawkins - </a:t>
            </a:r>
            <a:endParaRPr lang="en-US" altLang="en-US" dirty="0">
              <a:solidFill>
                <a:srgbClr val="FFFFFF"/>
              </a:solidFill>
              <a:latin typeface="Arial"/>
              <a:cs typeface="Arial"/>
            </a:endParaRPr>
          </a:p>
          <a:p>
            <a:endParaRPr lang="en-US" altLang="en-US" sz="1400" dirty="0">
              <a:solidFill>
                <a:srgbClr val="FFFFFF"/>
              </a:solidFill>
              <a:latin typeface="Arial"/>
              <a:cs typeface="Arial"/>
            </a:endParaRPr>
          </a:p>
          <a:p>
            <a:r>
              <a:rPr lang="en-US" altLang="en-US" sz="1400" dirty="0" smtClean="0">
                <a:solidFill>
                  <a:srgbClr val="FFFFFF"/>
                </a:solidFill>
                <a:latin typeface="Arial"/>
                <a:cs typeface="Arial"/>
              </a:rPr>
              <a:t>“The total amount of suffering per year in the natural world is beyond all decent contemplation. During the minute that it takes me to compose this sentence, thousands of animals are being eaten alive, many others are running for their lives, whimpering with fear, others are slowly being devoured from within by rasping parasites, thousands of all kinds are dying of starvation, thirst, and disease. It must be so. If there ever is a time of plenty, this very fact will automatically lead to an increase in the population until the natural state of starvation and misery is restored. In a universe of electrons and selfish genes, blind physical forces and genetic replication, some people are going to get hurt, other people are going to get lucky, and you won't find any rhyme or reason in it, nor any justice</a:t>
            </a:r>
            <a:r>
              <a:rPr lang="en-US" altLang="en-US" sz="1400" dirty="0">
                <a:solidFill>
                  <a:srgbClr val="FFFFFF"/>
                </a:solidFill>
                <a:latin typeface="Arial"/>
                <a:cs typeface="Arial"/>
              </a:rPr>
              <a:t>. </a:t>
            </a:r>
            <a:r>
              <a:rPr lang="en-US" altLang="en-US" sz="1400" u="sng" dirty="0">
                <a:solidFill>
                  <a:srgbClr val="FFFFFF"/>
                </a:solidFill>
                <a:latin typeface="Arial"/>
                <a:cs typeface="Arial"/>
              </a:rPr>
              <a:t>The universe that we observe has precisely the properties we should expect if there is, at bottom, no design, no purpose, no evil, no good, nothing but pitiless indifference.</a:t>
            </a:r>
            <a:r>
              <a:rPr lang="en-US" altLang="en-US" sz="1400" dirty="0">
                <a:solidFill>
                  <a:srgbClr val="FFFFFF"/>
                </a:solidFill>
                <a:latin typeface="Arial"/>
                <a:cs typeface="Arial"/>
              </a:rPr>
              <a:t>” </a:t>
            </a:r>
            <a:endParaRPr lang="en-US" altLang="en-US" sz="1400" dirty="0" smtClean="0">
              <a:solidFill>
                <a:srgbClr val="FFFFFF"/>
              </a:solidFill>
              <a:latin typeface="Arial"/>
              <a:cs typeface="Arial"/>
            </a:endParaRPr>
          </a:p>
          <a:p>
            <a:endParaRPr lang="en-US" altLang="en-US" sz="1400" dirty="0">
              <a:solidFill>
                <a:srgbClr val="FFFFFF"/>
              </a:solidFill>
              <a:latin typeface="Arial"/>
              <a:cs typeface="Arial"/>
            </a:endParaRPr>
          </a:p>
          <a:p>
            <a:pPr algn="ctr"/>
            <a:r>
              <a:rPr lang="en-US" altLang="en-US" u="sng" dirty="0" smtClean="0">
                <a:solidFill>
                  <a:srgbClr val="FFFFFF"/>
                </a:solidFill>
                <a:latin typeface="Arial"/>
                <a:cs typeface="Arial"/>
              </a:rPr>
              <a:t>Versus</a:t>
            </a:r>
            <a:endParaRPr lang="en-US" altLang="en-US" u="sng" dirty="0">
              <a:solidFill>
                <a:srgbClr val="FFFFFF"/>
              </a:solidFill>
              <a:latin typeface="Arial"/>
              <a:cs typeface="Arial"/>
            </a:endParaRPr>
          </a:p>
          <a:p>
            <a:endParaRPr lang="en-US" altLang="en-US" sz="1400" dirty="0" smtClean="0">
              <a:solidFill>
                <a:schemeClr val="bg1"/>
              </a:solidFill>
            </a:endParaRPr>
          </a:p>
          <a:p>
            <a:r>
              <a:rPr lang="en-US" sz="1400" dirty="0">
                <a:solidFill>
                  <a:schemeClr val="bg1"/>
                </a:solidFill>
              </a:rPr>
              <a:t>“I’m reasonably optimistic in America and Europe. I’m pessimistic about the Islamic world. </a:t>
            </a:r>
            <a:r>
              <a:rPr lang="en-US" sz="1400" u="sng" dirty="0">
                <a:solidFill>
                  <a:schemeClr val="bg1"/>
                </a:solidFill>
              </a:rPr>
              <a:t>I regard Islam as one of the great evils in the world</a:t>
            </a:r>
            <a:r>
              <a:rPr lang="en-US" sz="1400" dirty="0">
                <a:solidFill>
                  <a:schemeClr val="bg1"/>
                </a:solidFill>
              </a:rPr>
              <a:t>, and I fear that we have a very difficult struggle there</a:t>
            </a:r>
            <a:r>
              <a:rPr lang="en-US" dirty="0">
                <a:solidFill>
                  <a:schemeClr val="bg1"/>
                </a:solidFill>
              </a:rPr>
              <a:t>.” </a:t>
            </a:r>
            <a:endParaRPr lang="en-US" altLang="en-US" dirty="0">
              <a:solidFill>
                <a:schemeClr val="bg1"/>
              </a:solidFill>
            </a:endParaRPr>
          </a:p>
          <a:p>
            <a:r>
              <a:rPr lang="en-US" altLang="en-US" dirty="0">
                <a:solidFill>
                  <a:schemeClr val="bg1"/>
                </a:solidFill>
                <a:latin typeface="Arial" charset="0"/>
                <a:cs typeface="Arial" charset="0"/>
              </a:rPr>
              <a:t> </a:t>
            </a:r>
          </a:p>
          <a:p>
            <a:pPr algn="ctr"/>
            <a:r>
              <a:rPr lang="en-US" altLang="en-US" dirty="0" smtClean="0">
                <a:solidFill>
                  <a:schemeClr val="bg1"/>
                </a:solidFill>
                <a:latin typeface="Arial" charset="0"/>
                <a:cs typeface="Arial" charset="0"/>
              </a:rPr>
              <a:t>What is evil without God?  Consistent?</a:t>
            </a: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3325191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8E7148-B8C6-452C-AFED-2BB4FECD422A}" type="slidenum">
              <a:rPr lang="en-US" altLang="en-US"/>
              <a:pPr/>
              <a:t>14</a:t>
            </a:fld>
            <a:endParaRPr lang="en-US" altLang="en-US"/>
          </a:p>
        </p:txBody>
      </p:sp>
      <p:pic>
        <p:nvPicPr>
          <p:cNvPr id="3074"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5552"/>
            <a:ext cx="9144000" cy="632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79388" y="1484784"/>
            <a:ext cx="8641084" cy="584775"/>
          </a:xfrm>
          <a:prstGeom prst="rect">
            <a:avLst/>
          </a:prstGeom>
          <a:noFill/>
        </p:spPr>
        <p:txBody>
          <a:bodyPr wrap="square" rtlCol="0">
            <a:spAutoFit/>
          </a:bodyPr>
          <a:lstStyle/>
          <a:p>
            <a:pPr algn="ctr"/>
            <a:r>
              <a:rPr lang="en-US" sz="3200" dirty="0" smtClean="0">
                <a:solidFill>
                  <a:schemeClr val="bg1"/>
                </a:solidFill>
              </a:rPr>
              <a:t>Arguments for the Existence of God</a:t>
            </a:r>
            <a:endParaRPr lang="en-US" sz="3200" dirty="0">
              <a:solidFill>
                <a:schemeClr val="bg1"/>
              </a:solidFill>
            </a:endParaRPr>
          </a:p>
        </p:txBody>
      </p:sp>
    </p:spTree>
    <p:extLst>
      <p:ext uri="{BB962C8B-B14F-4D97-AF65-F5344CB8AC3E}">
        <p14:creationId xmlns:p14="http://schemas.microsoft.com/office/powerpoint/2010/main" xmlns="" val="1195723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15</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7" y="-59775"/>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Why is there something rather than nothing</a:t>
            </a:r>
            <a:r>
              <a:rPr lang="en-US" altLang="en-US" sz="3600" dirty="0" smtClean="0">
                <a:solidFill>
                  <a:schemeClr val="bg1"/>
                </a:solidFill>
              </a:rPr>
              <a:t>?  </a:t>
            </a:r>
            <a:r>
              <a:rPr lang="en-US" altLang="en-US" sz="3600" dirty="0" err="1" smtClean="0">
                <a:solidFill>
                  <a:schemeClr val="bg1"/>
                </a:solidFill>
              </a:rPr>
              <a:t>Liebniz’s</a:t>
            </a:r>
            <a:r>
              <a:rPr lang="en-US" altLang="en-US" sz="3600" dirty="0" smtClean="0">
                <a:solidFill>
                  <a:schemeClr val="bg1"/>
                </a:solidFill>
              </a:rPr>
              <a:t> Premise.  </a:t>
            </a:r>
            <a:endParaRPr lang="en-US" altLang="en-US" sz="3600" dirty="0">
              <a:solidFill>
                <a:schemeClr val="bg1"/>
              </a:solidFill>
            </a:endParaRPr>
          </a:p>
        </p:txBody>
      </p:sp>
      <p:sp>
        <p:nvSpPr>
          <p:cNvPr id="7" name="Text Box 4"/>
          <p:cNvSpPr txBox="1">
            <a:spLocks noChangeArrowheads="1"/>
          </p:cNvSpPr>
          <p:nvPr/>
        </p:nvSpPr>
        <p:spPr bwMode="auto">
          <a:xfrm>
            <a:off x="510633" y="1880874"/>
            <a:ext cx="8205283"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r>
              <a:rPr lang="en-US" altLang="en-US" dirty="0">
                <a:solidFill>
                  <a:schemeClr val="bg1"/>
                </a:solidFill>
              </a:rPr>
              <a:t>G.W. </a:t>
            </a:r>
            <a:r>
              <a:rPr lang="en-US" altLang="en-US" dirty="0" err="1">
                <a:solidFill>
                  <a:schemeClr val="bg1"/>
                </a:solidFill>
              </a:rPr>
              <a:t>Liebniz</a:t>
            </a:r>
            <a:r>
              <a:rPr lang="en-US" altLang="en-US" dirty="0">
                <a:solidFill>
                  <a:schemeClr val="bg1"/>
                </a:solidFill>
              </a:rPr>
              <a:t> </a:t>
            </a:r>
            <a:r>
              <a:rPr lang="en-US" altLang="en-US" dirty="0" smtClean="0">
                <a:solidFill>
                  <a:schemeClr val="bg1"/>
                </a:solidFill>
              </a:rPr>
              <a:t>was the discoverer </a:t>
            </a:r>
            <a:r>
              <a:rPr lang="en-US" altLang="en-US" dirty="0">
                <a:solidFill>
                  <a:schemeClr val="bg1"/>
                </a:solidFill>
              </a:rPr>
              <a:t>of differential and integral calculus at the same time as Isaac Newton.</a:t>
            </a:r>
          </a:p>
          <a:p>
            <a:pPr marL="285750" indent="-285750"/>
            <a:endParaRPr lang="en-US" altLang="en-US" dirty="0" smtClean="0">
              <a:solidFill>
                <a:schemeClr val="bg1"/>
              </a:solidFill>
            </a:endParaRPr>
          </a:p>
          <a:p>
            <a:pPr marL="285750" indent="-285750"/>
            <a:r>
              <a:rPr lang="en-US" altLang="en-US" dirty="0" smtClean="0">
                <a:solidFill>
                  <a:schemeClr val="bg1"/>
                </a:solidFill>
              </a:rPr>
              <a:t>The </a:t>
            </a:r>
            <a:r>
              <a:rPr lang="en-US" altLang="en-US" dirty="0">
                <a:solidFill>
                  <a:schemeClr val="bg1"/>
                </a:solidFill>
              </a:rPr>
              <a:t>first question should be "</a:t>
            </a:r>
            <a:r>
              <a:rPr lang="en-US" altLang="en-US" dirty="0">
                <a:solidFill>
                  <a:schemeClr val="bg1"/>
                </a:solidFill>
                <a:latin typeface="Arial" charset="0"/>
                <a:cs typeface="Arial" charset="0"/>
              </a:rPr>
              <a:t>Why is there something rather than nothing?"</a:t>
            </a:r>
          </a:p>
          <a:p>
            <a:pPr lvl="1"/>
            <a:endParaRPr lang="en-US" altLang="en-US" dirty="0">
              <a:solidFill>
                <a:srgbClr val="FFFFFF"/>
              </a:solidFill>
              <a:latin typeface="Arial"/>
              <a:cs typeface="Arial"/>
            </a:endParaRPr>
          </a:p>
          <a:p>
            <a:endParaRPr lang="en-US" altLang="en-US" dirty="0">
              <a:solidFill>
                <a:srgbClr val="FFFFFF"/>
              </a:solidFill>
              <a:latin typeface="Arial"/>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98824" y="4365104"/>
            <a:ext cx="2628900" cy="1733550"/>
          </a:xfrm>
          <a:prstGeom prst="rect">
            <a:avLst/>
          </a:prstGeom>
        </p:spPr>
      </p:pic>
    </p:spTree>
    <p:extLst>
      <p:ext uri="{BB962C8B-B14F-4D97-AF65-F5344CB8AC3E}">
        <p14:creationId xmlns:p14="http://schemas.microsoft.com/office/powerpoint/2010/main" xmlns="" val="2668953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16</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Why is there something rather than nothing</a:t>
            </a:r>
            <a:r>
              <a:rPr lang="en-US" altLang="en-US" sz="3600" dirty="0" smtClean="0">
                <a:solidFill>
                  <a:schemeClr val="bg1"/>
                </a:solidFill>
              </a:rPr>
              <a:t>?  </a:t>
            </a:r>
            <a:r>
              <a:rPr lang="en-US" altLang="en-US" sz="3600" dirty="0" err="1" smtClean="0">
                <a:solidFill>
                  <a:schemeClr val="bg1"/>
                </a:solidFill>
              </a:rPr>
              <a:t>Liebniz’s</a:t>
            </a:r>
            <a:r>
              <a:rPr lang="en-US" altLang="en-US" sz="3600" dirty="0" smtClean="0">
                <a:solidFill>
                  <a:schemeClr val="bg1"/>
                </a:solidFill>
              </a:rPr>
              <a:t> Premise.</a:t>
            </a:r>
            <a:endParaRPr lang="en-US" altLang="en-US" sz="3600" dirty="0">
              <a:solidFill>
                <a:schemeClr val="bg1"/>
              </a:solidFill>
            </a:endParaRPr>
          </a:p>
        </p:txBody>
      </p:sp>
      <p:sp>
        <p:nvSpPr>
          <p:cNvPr id="7" name="Text Box 4"/>
          <p:cNvSpPr txBox="1">
            <a:spLocks noChangeArrowheads="1"/>
          </p:cNvSpPr>
          <p:nvPr/>
        </p:nvSpPr>
        <p:spPr bwMode="auto">
          <a:xfrm>
            <a:off x="730962" y="1684710"/>
            <a:ext cx="8068551"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a:solidFill>
                  <a:schemeClr val="bg1"/>
                </a:solidFill>
                <a:latin typeface="Arial" charset="0"/>
                <a:cs typeface="Arial" charset="0"/>
              </a:rPr>
              <a:t>Liebniz's Premise:</a:t>
            </a:r>
          </a:p>
          <a:p>
            <a:pPr lvl="1"/>
            <a:r>
              <a:rPr lang="en-US" altLang="en-US" dirty="0">
                <a:solidFill>
                  <a:schemeClr val="bg1"/>
                </a:solidFill>
                <a:latin typeface="Arial" charset="0"/>
                <a:cs typeface="Arial" charset="0"/>
              </a:rPr>
              <a:t>1. Everything that exists has an explanation of its existence.</a:t>
            </a:r>
          </a:p>
          <a:p>
            <a:pPr lvl="1"/>
            <a:r>
              <a:rPr lang="en-US" altLang="en-US" dirty="0">
                <a:solidFill>
                  <a:srgbClr val="FFFFFF"/>
                </a:solidFill>
                <a:latin typeface="Arial"/>
                <a:cs typeface="Arial"/>
              </a:rPr>
              <a:t>2. If the universe has an explanation of its existence, that explanation is God.</a:t>
            </a:r>
          </a:p>
          <a:p>
            <a:pPr lvl="1"/>
            <a:r>
              <a:rPr lang="en-US" altLang="en-US" dirty="0">
                <a:solidFill>
                  <a:srgbClr val="FFFFFF"/>
                </a:solidFill>
                <a:latin typeface="Arial"/>
                <a:cs typeface="Arial"/>
              </a:rPr>
              <a:t>3.  The universe exists.</a:t>
            </a:r>
          </a:p>
          <a:p>
            <a:pPr lvl="1"/>
            <a:endParaRPr lang="en-US" altLang="en-US" dirty="0">
              <a:solidFill>
                <a:srgbClr val="FFFFFF"/>
              </a:solidFill>
              <a:latin typeface="Arial"/>
              <a:cs typeface="Arial"/>
            </a:endParaRPr>
          </a:p>
          <a:p>
            <a:r>
              <a:rPr lang="en-US" altLang="en-US" dirty="0">
                <a:solidFill>
                  <a:srgbClr val="FFFFFF"/>
                </a:solidFill>
                <a:latin typeface="Arial"/>
                <a:cs typeface="Arial"/>
              </a:rPr>
              <a:t>These would logically follow:</a:t>
            </a:r>
          </a:p>
          <a:p>
            <a:r>
              <a:rPr lang="en-US" altLang="en-US" dirty="0">
                <a:solidFill>
                  <a:srgbClr val="FFFFFF"/>
                </a:solidFill>
                <a:latin typeface="Arial"/>
                <a:cs typeface="Arial"/>
              </a:rPr>
              <a:t>       4.  The universe has an explanation of its existence (from 2 and 4)</a:t>
            </a:r>
          </a:p>
          <a:p>
            <a:r>
              <a:rPr lang="en-US" altLang="en-US" dirty="0">
                <a:solidFill>
                  <a:srgbClr val="FFFFFF"/>
                </a:solidFill>
                <a:latin typeface="Arial"/>
                <a:cs typeface="Arial"/>
              </a:rPr>
              <a:t>       5.  Therefore, the expalantion of the universe's existence is God.  </a:t>
            </a:r>
          </a:p>
          <a:p>
            <a:endParaRPr lang="en-US" altLang="en-US" dirty="0">
              <a:solidFill>
                <a:srgbClr val="FFFFFF"/>
              </a:solidFill>
              <a:latin typeface="Arial"/>
              <a:cs typeface="Arial"/>
            </a:endParaRPr>
          </a:p>
          <a:p>
            <a:r>
              <a:rPr lang="en-US" altLang="en-US" dirty="0">
                <a:solidFill>
                  <a:srgbClr val="FFFFFF"/>
                </a:solidFill>
                <a:latin typeface="Arial"/>
                <a:cs typeface="Arial"/>
              </a:rPr>
              <a:t>If the premises are true, then the conclusions logically follow whether or not somebody likes them or not.  To refute the conclusions, you have to kill one of the premises.  </a:t>
            </a:r>
          </a:p>
        </p:txBody>
      </p:sp>
    </p:spTree>
    <p:extLst>
      <p:ext uri="{BB962C8B-B14F-4D97-AF65-F5344CB8AC3E}">
        <p14:creationId xmlns:p14="http://schemas.microsoft.com/office/powerpoint/2010/main" xmlns="" val="324792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17</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Objections to Liebniz</a:t>
            </a:r>
          </a:p>
        </p:txBody>
      </p:sp>
      <p:sp>
        <p:nvSpPr>
          <p:cNvPr id="7" name="Text Box 4"/>
          <p:cNvSpPr txBox="1">
            <a:spLocks noChangeArrowheads="1"/>
          </p:cNvSpPr>
          <p:nvPr/>
        </p:nvSpPr>
        <p:spPr bwMode="auto">
          <a:xfrm>
            <a:off x="618249" y="1083489"/>
            <a:ext cx="8068551"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a:r>
              <a:rPr lang="en-US" altLang="en-US" dirty="0" smtClean="0">
                <a:solidFill>
                  <a:schemeClr val="bg1"/>
                </a:solidFill>
                <a:latin typeface="Arial" charset="0"/>
                <a:cs typeface="Arial" charset="0"/>
              </a:rPr>
              <a:t>Premise 1 - Everything </a:t>
            </a:r>
            <a:r>
              <a:rPr lang="en-US" altLang="en-US" dirty="0">
                <a:solidFill>
                  <a:schemeClr val="bg1"/>
                </a:solidFill>
                <a:latin typeface="Arial" charset="0"/>
                <a:cs typeface="Arial" charset="0"/>
              </a:rPr>
              <a:t>that exists has an explanation of its </a:t>
            </a:r>
            <a:r>
              <a:rPr lang="en-US" altLang="en-US" dirty="0" smtClean="0">
                <a:solidFill>
                  <a:schemeClr val="bg1"/>
                </a:solidFill>
                <a:latin typeface="Arial" charset="0"/>
                <a:cs typeface="Arial" charset="0"/>
              </a:rPr>
              <a:t>existence.</a:t>
            </a:r>
            <a:endParaRPr lang="en-US" altLang="en-US" dirty="0">
              <a:solidFill>
                <a:schemeClr val="bg1"/>
              </a:solidFill>
              <a:latin typeface="Arial" charset="0"/>
              <a:cs typeface="Arial" charset="0"/>
            </a:endParaRPr>
          </a:p>
          <a:p>
            <a:endParaRPr lang="en-US" altLang="en-US" dirty="0" smtClean="0">
              <a:solidFill>
                <a:schemeClr val="bg1"/>
              </a:solidFill>
              <a:latin typeface="Arial" charset="0"/>
              <a:cs typeface="Arial" charset="0"/>
            </a:endParaRPr>
          </a:p>
          <a:p>
            <a:endParaRPr lang="en-US" altLang="en-US" dirty="0">
              <a:solidFill>
                <a:schemeClr val="bg1"/>
              </a:solidFill>
              <a:latin typeface="Arial" charset="0"/>
              <a:cs typeface="Arial" charset="0"/>
            </a:endParaRPr>
          </a:p>
          <a:p>
            <a:r>
              <a:rPr lang="en-US" altLang="en-US" dirty="0" smtClean="0">
                <a:solidFill>
                  <a:schemeClr val="bg1"/>
                </a:solidFill>
                <a:latin typeface="Arial" charset="0"/>
                <a:cs typeface="Arial" charset="0"/>
              </a:rPr>
              <a:t>Objection </a:t>
            </a:r>
            <a:r>
              <a:rPr lang="en-US" altLang="en-US" dirty="0">
                <a:solidFill>
                  <a:schemeClr val="bg1"/>
                </a:solidFill>
                <a:latin typeface="Arial" charset="0"/>
                <a:cs typeface="Arial" charset="0"/>
              </a:rPr>
              <a:t>1 - </a:t>
            </a:r>
            <a:r>
              <a:rPr lang="en-US" altLang="en-US" dirty="0" smtClean="0">
                <a:solidFill>
                  <a:srgbClr val="FFFFFF"/>
                </a:solidFill>
                <a:latin typeface="Arial"/>
                <a:cs typeface="Arial"/>
              </a:rPr>
              <a:t>God </a:t>
            </a:r>
            <a:r>
              <a:rPr lang="en-US" altLang="en-US" dirty="0">
                <a:solidFill>
                  <a:srgbClr val="FFFFFF"/>
                </a:solidFill>
                <a:latin typeface="Arial"/>
                <a:cs typeface="Arial"/>
              </a:rPr>
              <a:t>must have an explanation of His existence.  Something has to exist without an explanation.</a:t>
            </a:r>
          </a:p>
          <a:p>
            <a:endParaRPr lang="en-US" altLang="en-US" dirty="0">
              <a:solidFill>
                <a:srgbClr val="FFFFFF"/>
              </a:solidFill>
              <a:latin typeface="Arial"/>
              <a:cs typeface="Arial"/>
            </a:endParaRPr>
          </a:p>
          <a:p>
            <a:r>
              <a:rPr lang="en-US" altLang="en-US" dirty="0">
                <a:solidFill>
                  <a:srgbClr val="FFFFFF"/>
                </a:solidFill>
                <a:latin typeface="Arial"/>
                <a:cs typeface="Arial"/>
              </a:rPr>
              <a:t>Objection 1 Answered - Liebniz believed that there are two kinds of things </a:t>
            </a:r>
            <a:endParaRPr lang="en-US" altLang="en-US" dirty="0" smtClean="0">
              <a:solidFill>
                <a:srgbClr val="FFFFFF"/>
              </a:solidFill>
              <a:latin typeface="Arial"/>
              <a:cs typeface="Arial"/>
            </a:endParaRPr>
          </a:p>
          <a:p>
            <a:r>
              <a:rPr lang="en-US" altLang="en-US" dirty="0">
                <a:solidFill>
                  <a:srgbClr val="FFFFFF"/>
                </a:solidFill>
                <a:latin typeface="Arial"/>
                <a:cs typeface="Arial"/>
              </a:rPr>
              <a:t>	</a:t>
            </a:r>
            <a:r>
              <a:rPr lang="en-US" altLang="en-US" dirty="0" smtClean="0">
                <a:solidFill>
                  <a:srgbClr val="FFFFFF"/>
                </a:solidFill>
                <a:latin typeface="Arial"/>
                <a:cs typeface="Arial"/>
              </a:rPr>
              <a:t>1</a:t>
            </a:r>
            <a:r>
              <a:rPr lang="en-US" altLang="en-US" dirty="0">
                <a:solidFill>
                  <a:srgbClr val="FFFFFF"/>
                </a:solidFill>
                <a:latin typeface="Arial"/>
                <a:cs typeface="Arial"/>
              </a:rPr>
              <a:t>) things that exist necessarily (by necessity of its own nature - </a:t>
            </a:r>
            <a:r>
              <a:rPr lang="en-US" altLang="en-US" dirty="0" smtClean="0">
                <a:solidFill>
                  <a:srgbClr val="FFFFFF"/>
                </a:solidFill>
                <a:latin typeface="Arial"/>
                <a:cs typeface="Arial"/>
              </a:rPr>
              <a:t>	     impossible </a:t>
            </a:r>
            <a:r>
              <a:rPr lang="en-US" altLang="en-US" dirty="0">
                <a:solidFill>
                  <a:srgbClr val="FFFFFF"/>
                </a:solidFill>
                <a:latin typeface="Arial"/>
                <a:cs typeface="Arial"/>
              </a:rPr>
              <a:t>for them not to exist) and </a:t>
            </a:r>
            <a:endParaRPr lang="en-US" altLang="en-US" dirty="0" smtClean="0">
              <a:solidFill>
                <a:srgbClr val="FFFFFF"/>
              </a:solidFill>
              <a:latin typeface="Arial"/>
              <a:cs typeface="Arial"/>
            </a:endParaRPr>
          </a:p>
          <a:p>
            <a:r>
              <a:rPr lang="en-US" altLang="en-US" dirty="0">
                <a:solidFill>
                  <a:srgbClr val="FFFFFF"/>
                </a:solidFill>
                <a:latin typeface="Arial"/>
                <a:cs typeface="Arial"/>
              </a:rPr>
              <a:t>	</a:t>
            </a:r>
            <a:r>
              <a:rPr lang="en-US" altLang="en-US" dirty="0" smtClean="0">
                <a:solidFill>
                  <a:srgbClr val="FFFFFF"/>
                </a:solidFill>
                <a:latin typeface="Arial"/>
                <a:cs typeface="Arial"/>
              </a:rPr>
              <a:t>2</a:t>
            </a:r>
            <a:r>
              <a:rPr lang="en-US" altLang="en-US" dirty="0">
                <a:solidFill>
                  <a:srgbClr val="FFFFFF"/>
                </a:solidFill>
                <a:latin typeface="Arial"/>
                <a:cs typeface="Arial"/>
              </a:rPr>
              <a:t>) things that are produced by external causes (something else </a:t>
            </a:r>
            <a:r>
              <a:rPr lang="en-US" altLang="en-US" dirty="0" smtClean="0">
                <a:solidFill>
                  <a:srgbClr val="FFFFFF"/>
                </a:solidFill>
                <a:latin typeface="Arial"/>
                <a:cs typeface="Arial"/>
              </a:rPr>
              <a:t>	     had </a:t>
            </a:r>
            <a:r>
              <a:rPr lang="en-US" altLang="en-US" dirty="0">
                <a:solidFill>
                  <a:srgbClr val="FFFFFF"/>
                </a:solidFill>
                <a:latin typeface="Arial"/>
                <a:cs typeface="Arial"/>
              </a:rPr>
              <a:t>to produce them).   </a:t>
            </a:r>
            <a:endParaRPr lang="en-US" altLang="en-US" dirty="0" smtClean="0">
              <a:solidFill>
                <a:srgbClr val="FFFFFF"/>
              </a:solidFill>
              <a:latin typeface="Arial"/>
              <a:cs typeface="Arial"/>
            </a:endParaRPr>
          </a:p>
          <a:p>
            <a:endParaRPr lang="en-US" altLang="en-US" dirty="0">
              <a:solidFill>
                <a:srgbClr val="FFFFFF"/>
              </a:solidFill>
              <a:latin typeface="Arial"/>
              <a:cs typeface="Arial"/>
            </a:endParaRPr>
          </a:p>
          <a:p>
            <a:r>
              <a:rPr lang="en-US" altLang="en-US" dirty="0">
                <a:solidFill>
                  <a:srgbClr val="FFFFFF"/>
                </a:solidFill>
                <a:latin typeface="Arial"/>
                <a:cs typeface="Arial"/>
              </a:rPr>
              <a:t>The existence of God lies in the necessity of His own nature.  It is impossible for God to have a cause.  If God exists, He is necessarily an uncaused being.  </a:t>
            </a:r>
          </a:p>
        </p:txBody>
      </p:sp>
    </p:spTree>
    <p:extLst>
      <p:ext uri="{BB962C8B-B14F-4D97-AF65-F5344CB8AC3E}">
        <p14:creationId xmlns:p14="http://schemas.microsoft.com/office/powerpoint/2010/main" xmlns="" val="263213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18</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Objections to Liebniz</a:t>
            </a:r>
          </a:p>
        </p:txBody>
      </p:sp>
      <p:sp>
        <p:nvSpPr>
          <p:cNvPr id="7" name="Text Box 4"/>
          <p:cNvSpPr txBox="1">
            <a:spLocks noChangeArrowheads="1"/>
          </p:cNvSpPr>
          <p:nvPr/>
        </p:nvSpPr>
        <p:spPr bwMode="auto">
          <a:xfrm>
            <a:off x="618249" y="1083489"/>
            <a:ext cx="8068551"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a:r>
              <a:rPr lang="en-US" altLang="en-US" dirty="0">
                <a:solidFill>
                  <a:schemeClr val="bg1"/>
                </a:solidFill>
                <a:latin typeface="Arial" charset="0"/>
                <a:cs typeface="Arial" charset="0"/>
              </a:rPr>
              <a:t>Premise 1 - Everything that exists has an explanation of its existence.</a:t>
            </a:r>
          </a:p>
          <a:p>
            <a:endParaRPr lang="en-US" altLang="en-US" dirty="0" smtClean="0">
              <a:solidFill>
                <a:schemeClr val="bg1"/>
              </a:solidFill>
              <a:latin typeface="Arial" charset="0"/>
              <a:cs typeface="Arial" charset="0"/>
            </a:endParaRPr>
          </a:p>
          <a:p>
            <a:endParaRPr lang="en-US" altLang="en-US" dirty="0">
              <a:solidFill>
                <a:schemeClr val="bg1"/>
              </a:solidFill>
              <a:latin typeface="Arial" charset="0"/>
              <a:cs typeface="Arial" charset="0"/>
            </a:endParaRPr>
          </a:p>
          <a:p>
            <a:r>
              <a:rPr lang="en-US" altLang="en-US" dirty="0" smtClean="0">
                <a:solidFill>
                  <a:schemeClr val="bg1"/>
                </a:solidFill>
                <a:latin typeface="Arial" charset="0"/>
                <a:cs typeface="Arial" charset="0"/>
              </a:rPr>
              <a:t>Objection </a:t>
            </a:r>
            <a:r>
              <a:rPr lang="en-US" altLang="en-US" dirty="0">
                <a:solidFill>
                  <a:schemeClr val="bg1"/>
                </a:solidFill>
                <a:latin typeface="Arial" charset="0"/>
                <a:cs typeface="Arial" charset="0"/>
              </a:rPr>
              <a:t>2 - </a:t>
            </a:r>
            <a:r>
              <a:rPr lang="en-US" altLang="en-US" dirty="0" smtClean="0">
                <a:solidFill>
                  <a:schemeClr val="bg1"/>
                </a:solidFill>
                <a:latin typeface="Arial" charset="0"/>
                <a:cs typeface="Arial" charset="0"/>
              </a:rPr>
              <a:t>Premise </a:t>
            </a:r>
            <a:r>
              <a:rPr lang="en-US" altLang="en-US" dirty="0">
                <a:solidFill>
                  <a:schemeClr val="bg1"/>
                </a:solidFill>
                <a:latin typeface="Arial" charset="0"/>
                <a:cs typeface="Arial" charset="0"/>
              </a:rPr>
              <a:t>1 is true of everything in the universe, but not true </a:t>
            </a:r>
            <a:r>
              <a:rPr lang="en-US" altLang="en-US" dirty="0">
                <a:solidFill>
                  <a:srgbClr val="FFFFFF"/>
                </a:solidFill>
                <a:latin typeface="Arial"/>
                <a:cs typeface="Arial"/>
              </a:rPr>
              <a:t>of the universe itself.  </a:t>
            </a:r>
          </a:p>
          <a:p>
            <a:endParaRPr lang="en-US" altLang="en-US" dirty="0">
              <a:solidFill>
                <a:srgbClr val="FFFFFF"/>
              </a:solidFill>
              <a:latin typeface="Arial"/>
              <a:cs typeface="Arial"/>
            </a:endParaRPr>
          </a:p>
          <a:p>
            <a:r>
              <a:rPr lang="en-US" altLang="en-US" dirty="0">
                <a:solidFill>
                  <a:srgbClr val="FFFFFF"/>
                </a:solidFill>
                <a:latin typeface="Arial"/>
                <a:cs typeface="Arial"/>
              </a:rPr>
              <a:t>Objection 2 Answered - It would be arbitrary for an atheist to declare that the universe is the exception to the rule.  </a:t>
            </a:r>
            <a:r>
              <a:rPr lang="en-US" altLang="en-US" dirty="0" smtClean="0">
                <a:solidFill>
                  <a:srgbClr val="FFFFFF"/>
                </a:solidFill>
                <a:latin typeface="Arial"/>
                <a:cs typeface="Arial"/>
              </a:rPr>
              <a:t>Everything that exists appears to have a cause.  You must make a case of why it would be an exception.  Fortunately, no such case for why it should be an exception can be made</a:t>
            </a:r>
            <a:r>
              <a:rPr lang="en-US" altLang="en-US" dirty="0" smtClean="0">
                <a:solidFill>
                  <a:srgbClr val="FFFFFF"/>
                </a:solidFill>
                <a:latin typeface="Arial"/>
                <a:cs typeface="Arial"/>
              </a:rPr>
              <a:t>.  </a:t>
            </a:r>
            <a:endParaRPr lang="en-US" altLang="en-US" dirty="0" smtClean="0">
              <a:solidFill>
                <a:srgbClr val="FFFFFF"/>
              </a:solidFill>
              <a:latin typeface="Arial"/>
              <a:cs typeface="Arial"/>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p:txBody>
      </p:sp>
    </p:spTree>
    <p:extLst>
      <p:ext uri="{BB962C8B-B14F-4D97-AF65-F5344CB8AC3E}">
        <p14:creationId xmlns:p14="http://schemas.microsoft.com/office/powerpoint/2010/main" xmlns="" val="2954432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19</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Objections to Liebniz</a:t>
            </a:r>
          </a:p>
        </p:txBody>
      </p:sp>
      <p:sp>
        <p:nvSpPr>
          <p:cNvPr id="7" name="Text Box 4"/>
          <p:cNvSpPr txBox="1">
            <a:spLocks noChangeArrowheads="1"/>
          </p:cNvSpPr>
          <p:nvPr/>
        </p:nvSpPr>
        <p:spPr bwMode="auto">
          <a:xfrm>
            <a:off x="618249" y="1083489"/>
            <a:ext cx="8068551"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a:solidFill>
                  <a:schemeClr val="bg1"/>
                </a:solidFill>
                <a:latin typeface="Arial" charset="0"/>
                <a:cs typeface="Arial" charset="0"/>
              </a:rPr>
              <a:t>Premise </a:t>
            </a:r>
            <a:r>
              <a:rPr lang="en-US" altLang="en-US" dirty="0" smtClean="0">
                <a:solidFill>
                  <a:schemeClr val="bg1"/>
                </a:solidFill>
                <a:latin typeface="Arial" charset="0"/>
                <a:cs typeface="Arial" charset="0"/>
              </a:rPr>
              <a:t>2 </a:t>
            </a:r>
            <a:r>
              <a:rPr lang="en-US" altLang="en-US" dirty="0">
                <a:solidFill>
                  <a:schemeClr val="bg1"/>
                </a:solidFill>
                <a:latin typeface="Arial" charset="0"/>
                <a:cs typeface="Arial" charset="0"/>
              </a:rPr>
              <a:t>- </a:t>
            </a:r>
            <a:r>
              <a:rPr lang="en-US" altLang="en-US" dirty="0" smtClean="0">
                <a:solidFill>
                  <a:srgbClr val="FFFFFF"/>
                </a:solidFill>
                <a:latin typeface="Arial"/>
                <a:cs typeface="Arial"/>
              </a:rPr>
              <a:t>If </a:t>
            </a:r>
            <a:r>
              <a:rPr lang="en-US" altLang="en-US" dirty="0">
                <a:solidFill>
                  <a:srgbClr val="FFFFFF"/>
                </a:solidFill>
                <a:latin typeface="Arial"/>
                <a:cs typeface="Arial"/>
              </a:rPr>
              <a:t>the universe has an explanation of its existence, that explanation is God.</a:t>
            </a:r>
          </a:p>
          <a:p>
            <a:endParaRPr lang="en-US" altLang="en-US" dirty="0" smtClean="0">
              <a:solidFill>
                <a:schemeClr val="bg1"/>
              </a:solidFill>
              <a:latin typeface="Arial" charset="0"/>
              <a:cs typeface="Arial" charset="0"/>
            </a:endParaRPr>
          </a:p>
          <a:p>
            <a:endParaRPr lang="en-US" altLang="en-US" dirty="0">
              <a:solidFill>
                <a:schemeClr val="bg1"/>
              </a:solidFill>
              <a:latin typeface="Arial" charset="0"/>
              <a:cs typeface="Arial" charset="0"/>
            </a:endParaRPr>
          </a:p>
          <a:p>
            <a:r>
              <a:rPr lang="en-US" altLang="en-US" dirty="0" smtClean="0">
                <a:solidFill>
                  <a:schemeClr val="bg1"/>
                </a:solidFill>
                <a:latin typeface="Arial" charset="0"/>
                <a:cs typeface="Arial" charset="0"/>
              </a:rPr>
              <a:t>Objection?  Atheists really can’t object to Premise 2, because their position is the logical equivalent of Premise 2</a:t>
            </a:r>
            <a:r>
              <a:rPr lang="en-US" altLang="en-US" dirty="0">
                <a:solidFill>
                  <a:schemeClr val="bg1"/>
                </a:solidFill>
                <a:latin typeface="Arial" charset="0"/>
                <a:cs typeface="Arial" charset="0"/>
              </a:rPr>
              <a:t>.  “If atheism is true, the universe has no explanation of its existence</a:t>
            </a:r>
            <a:r>
              <a:rPr lang="en-US" altLang="en-US" dirty="0" smtClean="0">
                <a:solidFill>
                  <a:schemeClr val="bg1"/>
                </a:solidFill>
                <a:latin typeface="Arial" charset="0"/>
                <a:cs typeface="Arial" charset="0"/>
              </a:rPr>
              <a:t>.”</a:t>
            </a:r>
          </a:p>
          <a:p>
            <a:endParaRPr lang="en-US" altLang="en-US" dirty="0">
              <a:solidFill>
                <a:schemeClr val="bg1"/>
              </a:solidFill>
              <a:latin typeface="Arial" charset="0"/>
              <a:cs typeface="Arial" charset="0"/>
            </a:endParaRPr>
          </a:p>
          <a:p>
            <a:r>
              <a:rPr lang="en-US" altLang="en-US" dirty="0" smtClean="0">
                <a:solidFill>
                  <a:schemeClr val="bg1"/>
                </a:solidFill>
                <a:latin typeface="Arial" charset="0"/>
                <a:cs typeface="Arial" charset="0"/>
              </a:rPr>
              <a:t>They are really saying the same thing as Premise 2 in different words.  </a:t>
            </a:r>
            <a:endParaRPr lang="en-US" altLang="en-US" dirty="0">
              <a:solidFill>
                <a:schemeClr val="bg1"/>
              </a:solidFill>
              <a:latin typeface="Arial" charset="0"/>
              <a:cs typeface="Arial" charset="0"/>
            </a:endParaRPr>
          </a:p>
          <a:p>
            <a:endParaRPr lang="en-US" altLang="en-US" dirty="0">
              <a:solidFill>
                <a:schemeClr val="bg1"/>
              </a:solidFill>
              <a:latin typeface="Arial" charset="0"/>
              <a:cs typeface="Arial" charset="0"/>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p:txBody>
      </p:sp>
    </p:spTree>
    <p:extLst>
      <p:ext uri="{BB962C8B-B14F-4D97-AF65-F5344CB8AC3E}">
        <p14:creationId xmlns:p14="http://schemas.microsoft.com/office/powerpoint/2010/main" xmlns="" val="399240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smtClean="0">
                <a:solidFill>
                  <a:schemeClr val="bg1"/>
                </a:solidFill>
              </a:rPr>
              <a:t>What If God Did Not Exist?  </a:t>
            </a:r>
            <a:endParaRPr lang="en-US" altLang="en-US" sz="3600" dirty="0">
              <a:solidFill>
                <a:schemeClr val="bg1"/>
              </a:solidFill>
            </a:endParaRPr>
          </a:p>
        </p:txBody>
      </p:sp>
      <p:sp>
        <p:nvSpPr>
          <p:cNvPr id="4100" name="Text Box 4"/>
          <p:cNvSpPr txBox="1">
            <a:spLocks noChangeArrowheads="1"/>
          </p:cNvSpPr>
          <p:nvPr/>
        </p:nvSpPr>
        <p:spPr bwMode="auto">
          <a:xfrm>
            <a:off x="466725" y="1052513"/>
            <a:ext cx="8332788"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bg1"/>
                </a:solidFill>
              </a:rPr>
              <a:t>What if God did not exist?  This exercise will not prove God’s existence, but it will help surface the importance of the question.  </a:t>
            </a:r>
          </a:p>
          <a:p>
            <a:endParaRPr lang="en-US" altLang="en-US" dirty="0">
              <a:solidFill>
                <a:schemeClr val="bg1"/>
              </a:solidFill>
            </a:endParaRPr>
          </a:p>
          <a:p>
            <a:r>
              <a:rPr lang="en-US" altLang="en-US" dirty="0" smtClean="0">
                <a:solidFill>
                  <a:schemeClr val="bg1"/>
                </a:solidFill>
              </a:rPr>
              <a:t>If God does not exist, then the following three things have no foundation:</a:t>
            </a:r>
          </a:p>
          <a:p>
            <a:endParaRPr lang="en-US" altLang="en-US" dirty="0">
              <a:solidFill>
                <a:schemeClr val="bg1"/>
              </a:solidFill>
            </a:endParaRPr>
          </a:p>
          <a:p>
            <a:pPr marL="285750" indent="-285750">
              <a:buFont typeface="Arial" panose="020B0604020202020204" pitchFamily="34" charset="0"/>
              <a:buChar char="•"/>
            </a:pPr>
            <a:r>
              <a:rPr lang="en-US" altLang="en-US" dirty="0" smtClean="0">
                <a:solidFill>
                  <a:schemeClr val="bg1"/>
                </a:solidFill>
              </a:rPr>
              <a:t>Meaning - Meaning </a:t>
            </a:r>
            <a:r>
              <a:rPr lang="en-US" altLang="en-US" dirty="0">
                <a:solidFill>
                  <a:schemeClr val="bg1"/>
                </a:solidFill>
              </a:rPr>
              <a:t>has to do with significance, why something </a:t>
            </a:r>
            <a:r>
              <a:rPr lang="en-US" altLang="en-US" dirty="0" smtClean="0">
                <a:solidFill>
                  <a:schemeClr val="bg1"/>
                </a:solidFill>
              </a:rPr>
              <a:t>matters.</a:t>
            </a:r>
          </a:p>
          <a:p>
            <a:pPr marL="285750" indent="-285750">
              <a:buFont typeface="Arial" panose="020B0604020202020204" pitchFamily="34" charset="0"/>
              <a:buChar char="•"/>
            </a:pPr>
            <a:endParaRPr lang="en-US" altLang="en-US" dirty="0" smtClean="0">
              <a:solidFill>
                <a:schemeClr val="bg1"/>
              </a:solidFill>
            </a:endParaRPr>
          </a:p>
          <a:p>
            <a:pPr marL="285750" indent="-285750">
              <a:buFont typeface="Arial" panose="020B0604020202020204" pitchFamily="34" charset="0"/>
              <a:buChar char="•"/>
            </a:pPr>
            <a:r>
              <a:rPr lang="en-US" altLang="en-US" dirty="0" smtClean="0">
                <a:solidFill>
                  <a:schemeClr val="bg1"/>
                </a:solidFill>
              </a:rPr>
              <a:t>Value - Value </a:t>
            </a:r>
            <a:r>
              <a:rPr lang="en-US" altLang="en-US" dirty="0">
                <a:solidFill>
                  <a:schemeClr val="bg1"/>
                </a:solidFill>
              </a:rPr>
              <a:t>has to do with good and evil, right and wrong. </a:t>
            </a:r>
            <a:endParaRPr lang="en-US" altLang="en-US" dirty="0" smtClean="0">
              <a:solidFill>
                <a:schemeClr val="bg1"/>
              </a:solidFill>
            </a:endParaRPr>
          </a:p>
          <a:p>
            <a:pPr marL="285750" indent="-285750">
              <a:buFont typeface="Arial" panose="020B0604020202020204" pitchFamily="34" charset="0"/>
              <a:buChar char="•"/>
            </a:pPr>
            <a:endParaRPr lang="en-US" altLang="en-US" dirty="0" smtClean="0">
              <a:solidFill>
                <a:schemeClr val="bg1"/>
              </a:solidFill>
            </a:endParaRPr>
          </a:p>
          <a:p>
            <a:pPr marL="285750" indent="-285750">
              <a:buFont typeface="Arial" panose="020B0604020202020204" pitchFamily="34" charset="0"/>
              <a:buChar char="•"/>
            </a:pPr>
            <a:r>
              <a:rPr lang="en-US" altLang="en-US" dirty="0" smtClean="0">
                <a:solidFill>
                  <a:schemeClr val="bg1"/>
                </a:solidFill>
              </a:rPr>
              <a:t>Purpose - Purpose </a:t>
            </a:r>
            <a:r>
              <a:rPr lang="en-US" altLang="en-US" dirty="0">
                <a:solidFill>
                  <a:schemeClr val="bg1"/>
                </a:solidFill>
              </a:rPr>
              <a:t>has to do with a goal, a reason for something.</a:t>
            </a:r>
          </a:p>
          <a:p>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20</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Liebniz</a:t>
            </a:r>
            <a:r>
              <a:rPr lang="en-US" altLang="en-US" sz="3600" dirty="0" smtClean="0">
                <a:solidFill>
                  <a:schemeClr val="bg1"/>
                </a:solidFill>
              </a:rPr>
              <a:t> Conclusion</a:t>
            </a:r>
            <a:endParaRPr lang="en-US" altLang="en-US" sz="3600" dirty="0">
              <a:solidFill>
                <a:schemeClr val="bg1"/>
              </a:solidFill>
            </a:endParaRPr>
          </a:p>
        </p:txBody>
      </p:sp>
      <p:sp>
        <p:nvSpPr>
          <p:cNvPr id="7" name="Text Box 4"/>
          <p:cNvSpPr txBox="1">
            <a:spLocks noChangeArrowheads="1"/>
          </p:cNvSpPr>
          <p:nvPr/>
        </p:nvSpPr>
        <p:spPr bwMode="auto">
          <a:xfrm>
            <a:off x="618249" y="1083489"/>
            <a:ext cx="8068551"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a:r>
              <a:rPr lang="en-US" altLang="en-US" dirty="0" smtClean="0">
                <a:solidFill>
                  <a:schemeClr val="bg1"/>
                </a:solidFill>
                <a:latin typeface="Arial" charset="0"/>
                <a:cs typeface="Arial" charset="0"/>
              </a:rPr>
              <a:t>God is the explanation for the universe.  </a:t>
            </a:r>
          </a:p>
          <a:p>
            <a:pPr marL="0" lvl="1"/>
            <a:endParaRPr lang="en-US" altLang="en-US" dirty="0">
              <a:solidFill>
                <a:schemeClr val="bg1"/>
              </a:solidFill>
              <a:latin typeface="Arial" charset="0"/>
              <a:cs typeface="Arial" charset="0"/>
            </a:endParaRPr>
          </a:p>
          <a:p>
            <a:pPr marL="0" lvl="1"/>
            <a:r>
              <a:rPr lang="en-US" altLang="en-US" dirty="0" smtClean="0">
                <a:solidFill>
                  <a:schemeClr val="bg1"/>
                </a:solidFill>
                <a:latin typeface="Arial" charset="0"/>
                <a:cs typeface="Arial" charset="0"/>
              </a:rPr>
              <a:t>What type of God are we talking here?  For </a:t>
            </a:r>
            <a:r>
              <a:rPr lang="en-US" altLang="en-US" dirty="0" smtClean="0">
                <a:solidFill>
                  <a:schemeClr val="bg1"/>
                </a:solidFill>
                <a:latin typeface="Arial" charset="0"/>
                <a:cs typeface="Arial" charset="0"/>
              </a:rPr>
              <a:t>God to </a:t>
            </a:r>
            <a:r>
              <a:rPr lang="en-US" altLang="en-US" dirty="0" smtClean="0">
                <a:solidFill>
                  <a:schemeClr val="bg1"/>
                </a:solidFill>
                <a:latin typeface="Arial" charset="0"/>
                <a:cs typeface="Arial" charset="0"/>
              </a:rPr>
              <a:t>create, He cannot be a mere force or disembodied concept.  He has to be a Transcendent Mind.  </a:t>
            </a:r>
          </a:p>
          <a:p>
            <a:pPr marL="0" lvl="1"/>
            <a:endParaRPr lang="en-US" altLang="en-US" dirty="0">
              <a:solidFill>
                <a:schemeClr val="bg1"/>
              </a:solidFill>
              <a:latin typeface="Arial" charset="0"/>
              <a:cs typeface="Arial" charset="0"/>
            </a:endParaRPr>
          </a:p>
          <a:p>
            <a:pPr marL="0" lvl="1"/>
            <a:endParaRPr lang="en-US" altLang="en-US" dirty="0" smtClean="0">
              <a:solidFill>
                <a:srgbClr val="FFFFFF"/>
              </a:solidFill>
              <a:latin typeface="Arial"/>
              <a:cs typeface="Arial"/>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a:p>
            <a:endParaRPr lang="en-US" altLang="en-US" dirty="0">
              <a:solidFill>
                <a:srgbClr val="FFFFFF"/>
              </a:solidFill>
              <a:latin typeface="Arial"/>
              <a:cs typeface="Arial"/>
            </a:endParaRPr>
          </a:p>
        </p:txBody>
      </p:sp>
    </p:spTree>
    <p:extLst>
      <p:ext uri="{BB962C8B-B14F-4D97-AF65-F5344CB8AC3E}">
        <p14:creationId xmlns:p14="http://schemas.microsoft.com/office/powerpoint/2010/main" xmlns="" val="2208078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21</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7" name="Text Box 4"/>
          <p:cNvSpPr txBox="1">
            <a:spLocks noChangeArrowheads="1"/>
          </p:cNvSpPr>
          <p:nvPr/>
        </p:nvSpPr>
        <p:spPr bwMode="auto">
          <a:xfrm>
            <a:off x="316856" y="980728"/>
            <a:ext cx="8466138" cy="535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dirty="0" smtClean="0">
                <a:solidFill>
                  <a:schemeClr val="bg1"/>
                </a:solidFill>
                <a:latin typeface="Arial" charset="0"/>
                <a:cs typeface="Arial" charset="0"/>
              </a:rPr>
              <a:t>There was a debate between the Greek philosophers and others about whether the universe had a beginning.  </a:t>
            </a:r>
            <a:endParaRPr lang="en-US" altLang="en-US" dirty="0">
              <a:solidFill>
                <a:schemeClr val="bg1"/>
              </a:solidFill>
              <a:latin typeface="Arial" charset="0"/>
              <a:cs typeface="Arial" charset="0"/>
            </a:endParaRPr>
          </a:p>
          <a:p>
            <a:pPr marL="285750" indent="-285750">
              <a:buFont typeface="Arial" panose="020B0604020202020204" pitchFamily="34" charset="0"/>
              <a:buChar char="•"/>
            </a:pPr>
            <a:r>
              <a:rPr lang="en-US" altLang="en-US" dirty="0" smtClean="0">
                <a:solidFill>
                  <a:schemeClr val="bg1"/>
                </a:solidFill>
                <a:latin typeface="Arial" charset="0"/>
                <a:cs typeface="Arial" charset="0"/>
              </a:rPr>
              <a:t>Al-</a:t>
            </a:r>
            <a:r>
              <a:rPr lang="en-US" altLang="en-US" dirty="0" err="1" smtClean="0">
                <a:solidFill>
                  <a:schemeClr val="bg1"/>
                </a:solidFill>
                <a:latin typeface="Arial" charset="0"/>
                <a:cs typeface="Arial" charset="0"/>
              </a:rPr>
              <a:t>Ghazali</a:t>
            </a:r>
            <a:r>
              <a:rPr lang="en-US" altLang="en-US" dirty="0" smtClean="0">
                <a:solidFill>
                  <a:schemeClr val="bg1"/>
                </a:solidFill>
                <a:latin typeface="Arial" charset="0"/>
                <a:cs typeface="Arial" charset="0"/>
              </a:rPr>
              <a:t> </a:t>
            </a:r>
            <a:r>
              <a:rPr lang="en-US" altLang="en-US" dirty="0">
                <a:solidFill>
                  <a:schemeClr val="bg1"/>
                </a:solidFill>
                <a:latin typeface="Arial" charset="0"/>
                <a:cs typeface="Arial" charset="0"/>
              </a:rPr>
              <a:t>was a twelfth-century Muslim theologian from Persia, or modern-day Iran. He was concerned that Muslim philosophers of his day were being influenced by ancient Greek philosophy to deny God’s creation of the universe</a:t>
            </a:r>
            <a:r>
              <a:rPr lang="en-US" altLang="en-US" dirty="0" smtClean="0">
                <a:solidFill>
                  <a:schemeClr val="bg1"/>
                </a:solidFill>
                <a:latin typeface="Arial" charset="0"/>
                <a:cs typeface="Arial" charset="0"/>
              </a:rPr>
              <a:t>.</a:t>
            </a:r>
            <a:endParaRPr lang="en-US" altLang="en-US" dirty="0">
              <a:solidFill>
                <a:schemeClr val="bg1"/>
              </a:solidFill>
              <a:latin typeface="Arial" charset="0"/>
              <a:cs typeface="Arial" charset="0"/>
            </a:endParaRPr>
          </a:p>
          <a:p>
            <a:pPr marL="285750" indent="-285750">
              <a:buFont typeface="Arial" panose="020B0604020202020204" pitchFamily="34" charset="0"/>
              <a:buChar char="•"/>
            </a:pPr>
            <a:r>
              <a:rPr lang="en-US" altLang="en-US" dirty="0">
                <a:solidFill>
                  <a:schemeClr val="bg1"/>
                </a:solidFill>
                <a:latin typeface="Arial" charset="0"/>
                <a:cs typeface="Arial" charset="0"/>
              </a:rPr>
              <a:t>After thoroughly studying the teachings of these philosophers, </a:t>
            </a:r>
            <a:r>
              <a:rPr lang="en-US" altLang="en-US" dirty="0" err="1">
                <a:solidFill>
                  <a:schemeClr val="bg1"/>
                </a:solidFill>
                <a:latin typeface="Arial" charset="0"/>
                <a:cs typeface="Arial" charset="0"/>
              </a:rPr>
              <a:t>Ghazali</a:t>
            </a:r>
            <a:r>
              <a:rPr lang="en-US" altLang="en-US" dirty="0">
                <a:solidFill>
                  <a:schemeClr val="bg1"/>
                </a:solidFill>
                <a:latin typeface="Arial" charset="0"/>
                <a:cs typeface="Arial" charset="0"/>
              </a:rPr>
              <a:t> wrote a withering critique of their views entitled The Incoherence of the Philosophers. In this fascinating book , he argues that the idea of a </a:t>
            </a:r>
            <a:r>
              <a:rPr lang="en-US" altLang="en-US" dirty="0" err="1">
                <a:solidFill>
                  <a:schemeClr val="bg1"/>
                </a:solidFill>
                <a:latin typeface="Arial" charset="0"/>
                <a:cs typeface="Arial" charset="0"/>
              </a:rPr>
              <a:t>beginningless</a:t>
            </a:r>
            <a:r>
              <a:rPr lang="en-US" altLang="en-US" dirty="0">
                <a:solidFill>
                  <a:schemeClr val="bg1"/>
                </a:solidFill>
                <a:latin typeface="Arial" charset="0"/>
                <a:cs typeface="Arial" charset="0"/>
              </a:rPr>
              <a:t> universe is absurd</a:t>
            </a:r>
            <a:r>
              <a:rPr lang="en-US" altLang="en-US" dirty="0" smtClean="0">
                <a:solidFill>
                  <a:schemeClr val="bg1"/>
                </a:solidFill>
                <a:latin typeface="Arial" charset="0"/>
                <a:cs typeface="Arial" charset="0"/>
              </a:rPr>
              <a:t>.  Here are his premises and conclusion:</a:t>
            </a:r>
            <a:endParaRPr lang="en-US" altLang="en-US" dirty="0">
              <a:solidFill>
                <a:schemeClr val="bg1"/>
              </a:solidFill>
              <a:latin typeface="Arial" charset="0"/>
              <a:cs typeface="Arial" charset="0"/>
            </a:endParaRPr>
          </a:p>
          <a:p>
            <a:endParaRPr lang="en-US" altLang="en-US" dirty="0">
              <a:solidFill>
                <a:schemeClr val="bg1"/>
              </a:solidFill>
              <a:latin typeface="Arial" charset="0"/>
              <a:cs typeface="Arial" charset="0"/>
            </a:endParaRPr>
          </a:p>
          <a:p>
            <a:pPr marL="800100" lvl="1" indent="-342900">
              <a:buAutoNum type="arabicPeriod"/>
            </a:pPr>
            <a:r>
              <a:rPr lang="en-US" altLang="en-US" dirty="0" smtClean="0">
                <a:solidFill>
                  <a:schemeClr val="bg1"/>
                </a:solidFill>
                <a:latin typeface="Arial" charset="0"/>
                <a:cs typeface="Arial" charset="0"/>
              </a:rPr>
              <a:t>Whatever </a:t>
            </a:r>
            <a:r>
              <a:rPr lang="en-US" altLang="en-US" dirty="0">
                <a:solidFill>
                  <a:schemeClr val="bg1"/>
                </a:solidFill>
                <a:latin typeface="Arial" charset="0"/>
                <a:cs typeface="Arial" charset="0"/>
              </a:rPr>
              <a:t>begins to exist has a cause. </a:t>
            </a:r>
          </a:p>
          <a:p>
            <a:pPr marL="800100" lvl="1" indent="-342900">
              <a:buAutoNum type="arabicPeriod"/>
            </a:pPr>
            <a:r>
              <a:rPr lang="en-US" altLang="en-US" dirty="0" smtClean="0">
                <a:solidFill>
                  <a:schemeClr val="bg1"/>
                </a:solidFill>
                <a:latin typeface="Arial" charset="0"/>
                <a:cs typeface="Arial" charset="0"/>
              </a:rPr>
              <a:t>The </a:t>
            </a:r>
            <a:r>
              <a:rPr lang="en-US" altLang="en-US" dirty="0">
                <a:solidFill>
                  <a:schemeClr val="bg1"/>
                </a:solidFill>
                <a:latin typeface="Arial" charset="0"/>
                <a:cs typeface="Arial" charset="0"/>
              </a:rPr>
              <a:t>universe began to </a:t>
            </a:r>
            <a:r>
              <a:rPr lang="en-US" altLang="en-US" dirty="0" smtClean="0">
                <a:solidFill>
                  <a:schemeClr val="bg1"/>
                </a:solidFill>
                <a:latin typeface="Arial" charset="0"/>
                <a:cs typeface="Arial" charset="0"/>
              </a:rPr>
              <a:t>exist.</a:t>
            </a:r>
          </a:p>
          <a:p>
            <a:pPr marL="800100" lvl="1" indent="-342900">
              <a:buAutoNum type="arabicPeriod"/>
            </a:pPr>
            <a:r>
              <a:rPr lang="en-US" altLang="en-US" dirty="0" smtClean="0">
                <a:solidFill>
                  <a:schemeClr val="bg1"/>
                </a:solidFill>
                <a:latin typeface="Arial" charset="0"/>
                <a:cs typeface="Arial" charset="0"/>
              </a:rPr>
              <a:t>Therefore</a:t>
            </a:r>
            <a:r>
              <a:rPr lang="en-US" altLang="en-US" dirty="0">
                <a:solidFill>
                  <a:schemeClr val="bg1"/>
                </a:solidFill>
                <a:latin typeface="Arial" charset="0"/>
                <a:cs typeface="Arial" charset="0"/>
              </a:rPr>
              <a:t>, the universe has a cause. </a:t>
            </a:r>
            <a:endParaRPr lang="en-US" altLang="en-US" dirty="0" smtClean="0">
              <a:solidFill>
                <a:schemeClr val="bg1"/>
              </a:solidFill>
              <a:latin typeface="Arial" charset="0"/>
              <a:cs typeface="Arial" charset="0"/>
            </a:endParaRPr>
          </a:p>
          <a:p>
            <a:endParaRPr lang="en-US" altLang="en-US" dirty="0" smtClean="0">
              <a:solidFill>
                <a:schemeClr val="bg1"/>
              </a:solidFill>
              <a:latin typeface="Arial" charset="0"/>
              <a:cs typeface="Arial" charset="0"/>
            </a:endParaRPr>
          </a:p>
          <a:p>
            <a:r>
              <a:rPr lang="en-US" altLang="en-US" dirty="0" smtClean="0">
                <a:solidFill>
                  <a:schemeClr val="bg1"/>
                </a:solidFill>
                <a:latin typeface="Arial" charset="0"/>
                <a:cs typeface="Arial" charset="0"/>
              </a:rPr>
              <a:t>This </a:t>
            </a:r>
            <a:r>
              <a:rPr lang="en-US" altLang="en-US" dirty="0">
                <a:solidFill>
                  <a:schemeClr val="bg1"/>
                </a:solidFill>
                <a:latin typeface="Arial" charset="0"/>
                <a:cs typeface="Arial" charset="0"/>
              </a:rPr>
              <a:t>argument is so marvelously simple that it’s easy to memorize and share with another person. It’s also a logically airtight argument. If the two premises are true, then the conclusion necessarily follows</a:t>
            </a:r>
            <a:r>
              <a:rPr lang="en-US" altLang="en-US" dirty="0" smtClean="0">
                <a:solidFill>
                  <a:schemeClr val="bg1"/>
                </a:solidFill>
                <a:latin typeface="Arial" charset="0"/>
                <a:cs typeface="Arial" charset="0"/>
              </a:rPr>
              <a:t>.</a:t>
            </a: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175536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22</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7" name="Text Box 4"/>
          <p:cNvSpPr txBox="1">
            <a:spLocks noChangeArrowheads="1"/>
          </p:cNvSpPr>
          <p:nvPr/>
        </p:nvSpPr>
        <p:spPr bwMode="auto">
          <a:xfrm>
            <a:off x="316856" y="980728"/>
            <a:ext cx="8466138" cy="480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dirty="0" smtClean="0">
                <a:solidFill>
                  <a:schemeClr val="bg1"/>
                </a:solidFill>
                <a:latin typeface="Arial" charset="0"/>
                <a:cs typeface="Arial" charset="0"/>
              </a:rPr>
              <a:t>Premise 1 – Whatever begins to exist has a cause. </a:t>
            </a:r>
          </a:p>
          <a:p>
            <a:pPr marL="800100" lvl="1" indent="-342900">
              <a:buFont typeface="+mj-lt"/>
              <a:buAutoNum type="arabicPeriod"/>
            </a:pPr>
            <a:r>
              <a:rPr lang="en-US" altLang="en-US" dirty="0" smtClean="0">
                <a:solidFill>
                  <a:schemeClr val="bg1"/>
                </a:solidFill>
                <a:latin typeface="Arial" charset="0"/>
                <a:cs typeface="Arial" charset="0"/>
              </a:rPr>
              <a:t>Something </a:t>
            </a:r>
            <a:r>
              <a:rPr lang="en-US" altLang="en-US" dirty="0">
                <a:solidFill>
                  <a:schemeClr val="bg1"/>
                </a:solidFill>
                <a:latin typeface="Arial" charset="0"/>
                <a:cs typeface="Arial" charset="0"/>
              </a:rPr>
              <a:t>cannot come from nothing. To claim that something can come into being from nothing is worse than magic. When a magician pulls a rabbit out of a hat, at least you’ve got the magician, not to mention the hat! But if you deny premise 1, you’ve got to think that the whole universe just appeared at some point in the past for no reason whatsoever. But nobody sincerely believes that things, say, a horse or an Eskimo village, can just pop into being without a cause</a:t>
            </a:r>
            <a:r>
              <a:rPr lang="en-US" altLang="en-US" dirty="0" smtClean="0">
                <a:solidFill>
                  <a:schemeClr val="bg1"/>
                </a:solidFill>
                <a:latin typeface="Arial" charset="0"/>
                <a:cs typeface="Arial" charset="0"/>
              </a:rPr>
              <a:t>.</a:t>
            </a:r>
          </a:p>
          <a:p>
            <a:pPr marL="800100" lvl="1" indent="-342900">
              <a:buFont typeface="+mj-lt"/>
              <a:buAutoNum type="arabicPeriod"/>
            </a:pPr>
            <a:r>
              <a:rPr lang="en-US" altLang="en-US" dirty="0">
                <a:solidFill>
                  <a:schemeClr val="bg1"/>
                </a:solidFill>
                <a:latin typeface="Arial" charset="0"/>
                <a:cs typeface="Arial" charset="0"/>
              </a:rPr>
              <a:t>If something can come into being from nothing , then it becomes inexplicable why just anything or everything doesn’t come into being from nothing </a:t>
            </a:r>
            <a:r>
              <a:rPr lang="en-US" altLang="en-US" dirty="0" smtClean="0">
                <a:solidFill>
                  <a:schemeClr val="bg1"/>
                </a:solidFill>
                <a:latin typeface="Arial" charset="0"/>
                <a:cs typeface="Arial" charset="0"/>
              </a:rPr>
              <a:t>.</a:t>
            </a:r>
          </a:p>
          <a:p>
            <a:pPr marL="800100" lvl="1" indent="-342900">
              <a:buFont typeface="+mj-lt"/>
              <a:buAutoNum type="arabicPeriod"/>
            </a:pPr>
            <a:r>
              <a:rPr lang="en-US" altLang="en-US" dirty="0">
                <a:solidFill>
                  <a:schemeClr val="bg1"/>
                </a:solidFill>
                <a:latin typeface="Arial" charset="0"/>
                <a:cs typeface="Arial" charset="0"/>
              </a:rPr>
              <a:t>Common experience and scientific evidence confirm the truth of premise 1. Premise 1 is constantly verified and never falsified. It’s hard to understand how anyone committed to modern science could deny that premise 1 is more plausibly true than false in light of the evidence.</a:t>
            </a:r>
          </a:p>
          <a:p>
            <a:pPr marL="285750" indent="-285750">
              <a:buFont typeface="Arial" panose="020B0604020202020204" pitchFamily="34" charset="0"/>
              <a:buChar char="•"/>
            </a:pP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1692227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23</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7" name="Text Box 4"/>
          <p:cNvSpPr txBox="1">
            <a:spLocks noChangeArrowheads="1"/>
          </p:cNvSpPr>
          <p:nvPr/>
        </p:nvSpPr>
        <p:spPr bwMode="auto">
          <a:xfrm>
            <a:off x="316856" y="980728"/>
            <a:ext cx="8466138"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dirty="0" smtClean="0">
                <a:solidFill>
                  <a:schemeClr val="bg1"/>
                </a:solidFill>
                <a:latin typeface="Arial" charset="0"/>
                <a:cs typeface="Arial" charset="0"/>
              </a:rPr>
              <a:t>Premise 2 – The universe began to exist.  </a:t>
            </a:r>
          </a:p>
          <a:p>
            <a:pPr marL="800100" lvl="1" indent="-342900">
              <a:buFont typeface="+mj-lt"/>
              <a:buAutoNum type="arabicPeriod"/>
            </a:pPr>
            <a:r>
              <a:rPr lang="en-US" altLang="en-US" dirty="0" smtClean="0">
                <a:solidFill>
                  <a:schemeClr val="bg1"/>
                </a:solidFill>
                <a:latin typeface="Arial" charset="0"/>
                <a:cs typeface="Arial" charset="0"/>
              </a:rPr>
              <a:t>Philosophical Defense: </a:t>
            </a:r>
            <a:r>
              <a:rPr lang="en-US" altLang="en-US" dirty="0">
                <a:solidFill>
                  <a:schemeClr val="bg1"/>
                </a:solidFill>
                <a:latin typeface="Arial" charset="0"/>
                <a:cs typeface="Arial" charset="0"/>
              </a:rPr>
              <a:t>An Actually Infinite Number of Things Cannot </a:t>
            </a:r>
            <a:r>
              <a:rPr lang="en-US" altLang="en-US" dirty="0" smtClean="0">
                <a:solidFill>
                  <a:schemeClr val="bg1"/>
                </a:solidFill>
                <a:latin typeface="Arial" charset="0"/>
                <a:cs typeface="Arial" charset="0"/>
              </a:rPr>
              <a:t>Exist</a:t>
            </a:r>
          </a:p>
          <a:p>
            <a:pPr marL="1200150" lvl="2" indent="-285750">
              <a:buFont typeface="Arial" panose="020B0604020202020204" pitchFamily="34" charset="0"/>
              <a:buChar char="•"/>
            </a:pPr>
            <a:r>
              <a:rPr lang="en-US" altLang="en-US" u="sng" dirty="0" err="1" smtClean="0">
                <a:solidFill>
                  <a:schemeClr val="bg1"/>
                </a:solidFill>
                <a:latin typeface="Arial" charset="0"/>
                <a:cs typeface="Arial" charset="0"/>
              </a:rPr>
              <a:t>Ghazali</a:t>
            </a:r>
            <a:r>
              <a:rPr lang="en-US" altLang="en-US" u="sng" dirty="0" smtClean="0">
                <a:solidFill>
                  <a:schemeClr val="bg1"/>
                </a:solidFill>
                <a:latin typeface="Arial" charset="0"/>
                <a:cs typeface="Arial" charset="0"/>
              </a:rPr>
              <a:t> </a:t>
            </a:r>
            <a:r>
              <a:rPr lang="en-US" altLang="en-US" u="sng" dirty="0">
                <a:solidFill>
                  <a:schemeClr val="bg1"/>
                </a:solidFill>
                <a:latin typeface="Arial" charset="0"/>
                <a:cs typeface="Arial" charset="0"/>
              </a:rPr>
              <a:t>argued that if the universe never began to exist, then there </a:t>
            </a:r>
            <a:r>
              <a:rPr lang="en-US" altLang="en-US" u="sng" dirty="0" smtClean="0">
                <a:solidFill>
                  <a:schemeClr val="bg1"/>
                </a:solidFill>
                <a:latin typeface="Arial" charset="0"/>
                <a:cs typeface="Arial" charset="0"/>
              </a:rPr>
              <a:t>have been an infinite number of past events prior to today. </a:t>
            </a:r>
          </a:p>
          <a:p>
            <a:pPr marL="1200150" lvl="2" indent="-285750">
              <a:buFont typeface="Arial" panose="020B0604020202020204" pitchFamily="34" charset="0"/>
              <a:buChar char="•"/>
            </a:pPr>
            <a:r>
              <a:rPr lang="en-US" altLang="en-US" dirty="0" smtClean="0">
                <a:solidFill>
                  <a:schemeClr val="bg1"/>
                </a:solidFill>
                <a:latin typeface="Arial" charset="0"/>
                <a:cs typeface="Arial" charset="0"/>
              </a:rPr>
              <a:t>But, he argued, an infinite number of things cannot exist. This claim needs to be carefully nuanced. </a:t>
            </a:r>
            <a:r>
              <a:rPr lang="en-US" altLang="en-US" dirty="0" err="1" smtClean="0">
                <a:solidFill>
                  <a:schemeClr val="bg1"/>
                </a:solidFill>
                <a:latin typeface="Arial" charset="0"/>
                <a:cs typeface="Arial" charset="0"/>
              </a:rPr>
              <a:t>Ghazali</a:t>
            </a:r>
            <a:r>
              <a:rPr lang="en-US" altLang="en-US" dirty="0" smtClean="0">
                <a:solidFill>
                  <a:schemeClr val="bg1"/>
                </a:solidFill>
                <a:latin typeface="Arial" charset="0"/>
                <a:cs typeface="Arial" charset="0"/>
              </a:rPr>
              <a:t> recognized that a potentially infinite number of things could exist, but he denied that an actually infinite number of things could exist. </a:t>
            </a: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166087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24</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7" name="Text Box 4"/>
          <p:cNvSpPr txBox="1">
            <a:spLocks noChangeArrowheads="1"/>
          </p:cNvSpPr>
          <p:nvPr/>
        </p:nvSpPr>
        <p:spPr bwMode="auto">
          <a:xfrm>
            <a:off x="316856" y="980728"/>
            <a:ext cx="3967112" cy="4985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smtClean="0">
                <a:solidFill>
                  <a:schemeClr val="bg1"/>
                </a:solidFill>
                <a:latin typeface="Arial" charset="0"/>
                <a:cs typeface="Arial" charset="0"/>
              </a:rPr>
              <a:t>Hilbert’s Hotel - An </a:t>
            </a:r>
            <a:r>
              <a:rPr lang="en-US" altLang="en-US" dirty="0">
                <a:solidFill>
                  <a:schemeClr val="bg1"/>
                </a:solidFill>
                <a:latin typeface="Arial" charset="0"/>
                <a:cs typeface="Arial" charset="0"/>
              </a:rPr>
              <a:t>Actually Infinite Number of Things Cannot </a:t>
            </a:r>
            <a:r>
              <a:rPr lang="en-US" altLang="en-US" dirty="0" smtClean="0">
                <a:solidFill>
                  <a:schemeClr val="bg1"/>
                </a:solidFill>
                <a:latin typeface="Arial" charset="0"/>
                <a:cs typeface="Arial" charset="0"/>
              </a:rPr>
              <a:t>Exist</a:t>
            </a:r>
          </a:p>
          <a:p>
            <a:pPr marL="285750" indent="-285750">
              <a:buFont typeface="Arial" panose="020B0604020202020204" pitchFamily="34" charset="0"/>
              <a:buChar char="•"/>
            </a:pPr>
            <a:r>
              <a:rPr lang="en-US" altLang="en-US" sz="1000" dirty="0" smtClean="0">
                <a:solidFill>
                  <a:schemeClr val="bg1"/>
                </a:solidFill>
                <a:latin typeface="Arial" charset="0"/>
                <a:cs typeface="Arial" charset="0"/>
              </a:rPr>
              <a:t>Infinite number of rooms and every one is occupied. </a:t>
            </a:r>
          </a:p>
          <a:p>
            <a:pPr marL="285750" indent="-285750">
              <a:buFont typeface="Arial" panose="020B0604020202020204" pitchFamily="34" charset="0"/>
              <a:buChar char="•"/>
            </a:pPr>
            <a:r>
              <a:rPr lang="en-US" altLang="en-US" sz="1000" dirty="0" smtClean="0">
                <a:solidFill>
                  <a:schemeClr val="bg1"/>
                </a:solidFill>
                <a:latin typeface="Arial" charset="0"/>
                <a:cs typeface="Arial" charset="0"/>
              </a:rPr>
              <a:t>Now </a:t>
            </a:r>
            <a:r>
              <a:rPr lang="en-US" altLang="en-US" sz="1000" dirty="0">
                <a:solidFill>
                  <a:schemeClr val="bg1"/>
                </a:solidFill>
                <a:latin typeface="Arial" charset="0"/>
                <a:cs typeface="Arial" charset="0"/>
              </a:rPr>
              <a:t>suppose a new guest shows up at the front desk, asking for a room. “No problem,” says the manager. He moves the person who was staying in room #1 into room #2, the person who was staying in room #2 into room #3, the person who was staying in room #3 into room #4, and so on to infinity. As a result of these room changes, room #1 now becomes vacant, and the new guest gratefully checks in. But before he arrived, all the rooms were already full</a:t>
            </a:r>
            <a:r>
              <a:rPr lang="en-US" altLang="en-US" sz="1000" dirty="0" smtClean="0">
                <a:solidFill>
                  <a:schemeClr val="bg1"/>
                </a:solidFill>
                <a:latin typeface="Arial" charset="0"/>
                <a:cs typeface="Arial" charset="0"/>
              </a:rPr>
              <a:t>!</a:t>
            </a:r>
          </a:p>
          <a:p>
            <a:pPr marL="285750" indent="-285750">
              <a:buFont typeface="Arial" panose="020B0604020202020204" pitchFamily="34" charset="0"/>
              <a:buChar char="•"/>
            </a:pPr>
            <a:r>
              <a:rPr lang="en-US" altLang="en-US" sz="1000" dirty="0" smtClean="0">
                <a:solidFill>
                  <a:schemeClr val="bg1"/>
                </a:solidFill>
                <a:latin typeface="Arial" charset="0"/>
                <a:cs typeface="Arial" charset="0"/>
              </a:rPr>
              <a:t>What if an infinite number of guests arrive?  He could accommodate by having the even numbered rooms check out and still have an “infinite” number of rooms available.</a:t>
            </a:r>
          </a:p>
          <a:p>
            <a:pPr marL="285750" indent="-285750">
              <a:buFont typeface="Arial" panose="020B0604020202020204" pitchFamily="34" charset="0"/>
              <a:buChar char="•"/>
            </a:pPr>
            <a:r>
              <a:rPr lang="en-US" altLang="en-US" sz="1000" dirty="0" smtClean="0">
                <a:solidFill>
                  <a:schemeClr val="bg1"/>
                </a:solidFill>
                <a:latin typeface="Arial" charset="0"/>
                <a:cs typeface="Arial" charset="0"/>
              </a:rPr>
              <a:t>What if all the existing guests in even numbered rooms checked out?  Well, since the number of remaining guests are infinite (you cannot divide infinity), you still have an </a:t>
            </a:r>
            <a:r>
              <a:rPr lang="en-US" altLang="en-US" sz="1000" dirty="0" err="1" smtClean="0">
                <a:solidFill>
                  <a:schemeClr val="bg1"/>
                </a:solidFill>
                <a:latin typeface="Arial" charset="0"/>
                <a:cs typeface="Arial" charset="0"/>
              </a:rPr>
              <a:t>ifinite</a:t>
            </a:r>
            <a:r>
              <a:rPr lang="en-US" altLang="en-US" sz="1000" dirty="0" smtClean="0">
                <a:solidFill>
                  <a:schemeClr val="bg1"/>
                </a:solidFill>
                <a:latin typeface="Arial" charset="0"/>
                <a:cs typeface="Arial" charset="0"/>
              </a:rPr>
              <a:t> number of guests in the hotel even though an infinite number of guests just checked out.  </a:t>
            </a:r>
          </a:p>
          <a:p>
            <a:pPr marL="285750" indent="-285750">
              <a:buFont typeface="Arial" panose="020B0604020202020204" pitchFamily="34" charset="0"/>
              <a:buChar char="•"/>
            </a:pPr>
            <a:r>
              <a:rPr lang="en-US" altLang="en-US" sz="1000" dirty="0">
                <a:solidFill>
                  <a:schemeClr val="bg1"/>
                </a:solidFill>
                <a:latin typeface="Arial" charset="0"/>
                <a:cs typeface="Arial" charset="0"/>
              </a:rPr>
              <a:t>This is an absurdity posed by an “Actual Infinite</a:t>
            </a:r>
            <a:br>
              <a:rPr lang="en-US" altLang="en-US" sz="1000" dirty="0">
                <a:solidFill>
                  <a:schemeClr val="bg1"/>
                </a:solidFill>
                <a:latin typeface="Arial" charset="0"/>
                <a:cs typeface="Arial" charset="0"/>
              </a:rPr>
            </a:br>
            <a:r>
              <a:rPr lang="en-US" altLang="en-US" sz="1000" dirty="0" smtClean="0">
                <a:solidFill>
                  <a:schemeClr val="bg1"/>
                </a:solidFill>
                <a:latin typeface="Arial" charset="0"/>
                <a:cs typeface="Arial" charset="0"/>
              </a:rPr>
              <a:t>“ set.</a:t>
            </a:r>
            <a:endParaRPr lang="en-US" altLang="en-US" sz="1000" dirty="0">
              <a:solidFill>
                <a:schemeClr val="bg1"/>
              </a:solidFill>
              <a:latin typeface="Arial" charset="0"/>
              <a:cs typeface="Arial" charset="0"/>
            </a:endParaRPr>
          </a:p>
          <a:p>
            <a:pPr marL="285750" indent="-285750">
              <a:buFont typeface="Arial" panose="020B0604020202020204" pitchFamily="34" charset="0"/>
              <a:buChar char="•"/>
            </a:pPr>
            <a:endParaRPr lang="en-US" altLang="en-US" sz="1000" dirty="0">
              <a:solidFill>
                <a:schemeClr val="bg1"/>
              </a:solidFill>
              <a:latin typeface="Arial" charset="0"/>
              <a:cs typeface="Arial" charset="0"/>
            </a:endParaRPr>
          </a:p>
          <a:p>
            <a:r>
              <a:rPr lang="en-US" altLang="en-US" dirty="0" smtClean="0">
                <a:solidFill>
                  <a:schemeClr val="bg1"/>
                </a:solidFill>
                <a:latin typeface="Arial" charset="0"/>
                <a:cs typeface="Arial" charset="0"/>
              </a:rPr>
              <a:t>Conclusion – The universe had a beginning because an actual infinite does not and cannot exist.</a:t>
            </a:r>
            <a:endParaRPr lang="en-US" altLang="en-US" dirty="0">
              <a:solidFill>
                <a:schemeClr val="bg1"/>
              </a:solidFill>
              <a:latin typeface="Arial" charset="0"/>
              <a:cs typeface="Arial" charset="0"/>
            </a:endParaRPr>
          </a:p>
        </p:txBody>
      </p:sp>
      <p:pic>
        <p:nvPicPr>
          <p:cNvPr id="2" name="Picture 1"/>
          <p:cNvPicPr>
            <a:picLocks noChangeAspect="1"/>
          </p:cNvPicPr>
          <p:nvPr/>
        </p:nvPicPr>
        <p:blipFill>
          <a:blip r:embed="rId4" cstate="print"/>
          <a:stretch>
            <a:fillRect/>
          </a:stretch>
        </p:blipFill>
        <p:spPr>
          <a:xfrm>
            <a:off x="4502671" y="968580"/>
            <a:ext cx="4184129" cy="4601315"/>
          </a:xfrm>
          <a:prstGeom prst="rect">
            <a:avLst/>
          </a:prstGeom>
        </p:spPr>
      </p:pic>
    </p:spTree>
    <p:extLst>
      <p:ext uri="{BB962C8B-B14F-4D97-AF65-F5344CB8AC3E}">
        <p14:creationId xmlns:p14="http://schemas.microsoft.com/office/powerpoint/2010/main" xmlns="" val="1041417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25</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8" name="Text Box 4"/>
          <p:cNvSpPr txBox="1">
            <a:spLocks noChangeArrowheads="1"/>
          </p:cNvSpPr>
          <p:nvPr/>
        </p:nvSpPr>
        <p:spPr bwMode="auto">
          <a:xfrm>
            <a:off x="316856" y="980728"/>
            <a:ext cx="8466138" cy="480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dirty="0" smtClean="0">
                <a:solidFill>
                  <a:schemeClr val="bg1"/>
                </a:solidFill>
                <a:latin typeface="Arial" charset="0"/>
                <a:cs typeface="Arial" charset="0"/>
              </a:rPr>
              <a:t>Premise 2 – The universe began to exist.  </a:t>
            </a:r>
          </a:p>
          <a:p>
            <a:pPr marL="800100" lvl="1" indent="-342900">
              <a:buFont typeface="+mj-lt"/>
              <a:buAutoNum type="arabicPeriod"/>
            </a:pPr>
            <a:r>
              <a:rPr lang="en-US" altLang="en-US" dirty="0" smtClean="0">
                <a:solidFill>
                  <a:schemeClr val="bg1"/>
                </a:solidFill>
                <a:latin typeface="Arial" charset="0"/>
                <a:cs typeface="Arial" charset="0"/>
              </a:rPr>
              <a:t>Scientific Defense: The Third Law of Thermodynamics - </a:t>
            </a:r>
          </a:p>
          <a:p>
            <a:pPr marL="1200150" lvl="2" indent="-285750">
              <a:buFont typeface="Arial" panose="020B0604020202020204" pitchFamily="34" charset="0"/>
              <a:buChar char="•"/>
            </a:pPr>
            <a:r>
              <a:rPr lang="en-US" altLang="en-US" dirty="0">
                <a:solidFill>
                  <a:schemeClr val="bg1"/>
                </a:solidFill>
                <a:latin typeface="Arial" charset="0"/>
                <a:cs typeface="Arial" charset="0"/>
              </a:rPr>
              <a:t>According to the second law, unless energy is being fed into a system, that system will become increasingly disorderly. For example , if you had a bottle that was a closed vacuum inside and you injected into it some molecules of gas, the gas would spread itself evenly throughout the bottle. The chances that the molecules would all huddle together in one corner of the bottle are practically nil. This is because there are many more ways in which the molecules could exist in a disorderly state than in an orderly state.</a:t>
            </a:r>
          </a:p>
          <a:p>
            <a:pPr marL="1200150" lvl="2" indent="-285750">
              <a:buFont typeface="Arial" panose="020B0604020202020204" pitchFamily="34" charset="0"/>
              <a:buChar char="•"/>
            </a:pPr>
            <a:r>
              <a:rPr lang="en-US" altLang="en-US" dirty="0">
                <a:solidFill>
                  <a:schemeClr val="bg1"/>
                </a:solidFill>
                <a:latin typeface="Arial" charset="0"/>
                <a:cs typeface="Arial" charset="0"/>
              </a:rPr>
              <a:t>The universe will become a featureless soup in which no life is possible. Once the universe reaches such a state, no significant further change is possible. It is a state of equilibrium, in which the temperature and pressure are the same</a:t>
            </a:r>
          </a:p>
          <a:p>
            <a:pPr marL="1200150" lvl="2" indent="-285750">
              <a:buFont typeface="Arial" panose="020B0604020202020204" pitchFamily="34" charset="0"/>
              <a:buChar char="•"/>
            </a:pPr>
            <a:r>
              <a:rPr lang="en-US" altLang="en-US" dirty="0" smtClean="0">
                <a:solidFill>
                  <a:schemeClr val="bg1"/>
                </a:solidFill>
                <a:latin typeface="Arial" charset="0"/>
                <a:cs typeface="Arial" charset="0"/>
              </a:rPr>
              <a:t>If the universe has existed forever (an infinity), then why are we not in a state of “heat death” right now?  </a:t>
            </a: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322158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26</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8" name="Text Box 4"/>
          <p:cNvSpPr txBox="1">
            <a:spLocks noChangeArrowheads="1"/>
          </p:cNvSpPr>
          <p:nvPr/>
        </p:nvSpPr>
        <p:spPr bwMode="auto">
          <a:xfrm>
            <a:off x="316856" y="980728"/>
            <a:ext cx="8466138"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dirty="0" smtClean="0">
                <a:solidFill>
                  <a:schemeClr val="bg1"/>
                </a:solidFill>
                <a:latin typeface="Arial" charset="0"/>
                <a:cs typeface="Arial" charset="0"/>
              </a:rPr>
              <a:t>Premise 2 – The universe began to exist.  </a:t>
            </a:r>
          </a:p>
          <a:p>
            <a:pPr marL="800100" lvl="1" indent="-342900">
              <a:buFont typeface="+mj-lt"/>
              <a:buAutoNum type="arabicPeriod"/>
            </a:pPr>
            <a:r>
              <a:rPr lang="en-US" altLang="en-US" dirty="0" smtClean="0">
                <a:solidFill>
                  <a:schemeClr val="bg1"/>
                </a:solidFill>
                <a:latin typeface="Arial" charset="0"/>
                <a:cs typeface="Arial" charset="0"/>
              </a:rPr>
              <a:t>Scientific Defense</a:t>
            </a:r>
            <a:r>
              <a:rPr lang="en-US" altLang="en-US" dirty="0" smtClean="0">
                <a:solidFill>
                  <a:schemeClr val="bg1"/>
                </a:solidFill>
                <a:latin typeface="Arial" charset="0"/>
                <a:cs typeface="Arial" charset="0"/>
              </a:rPr>
              <a:t>:  The Expanding Universe –</a:t>
            </a:r>
          </a:p>
          <a:p>
            <a:pPr marL="1257300" lvl="2" indent="-342900">
              <a:buFont typeface="Arial" pitchFamily="34" charset="0"/>
              <a:buChar char="•"/>
            </a:pPr>
            <a:r>
              <a:rPr lang="en-US" altLang="en-US" dirty="0" smtClean="0">
                <a:solidFill>
                  <a:schemeClr val="bg1"/>
                </a:solidFill>
                <a:latin typeface="Arial" charset="0"/>
                <a:cs typeface="Arial" charset="0"/>
              </a:rPr>
              <a:t> Via the Hubble Telescope, the Red Shift was observed indicating that the universe is expanding.   </a:t>
            </a:r>
          </a:p>
          <a:p>
            <a:pPr marL="1257300" lvl="2" indent="-342900">
              <a:buFont typeface="Arial" pitchFamily="34" charset="0"/>
              <a:buChar char="•"/>
            </a:pPr>
            <a:r>
              <a:rPr lang="en-US" altLang="en-US" dirty="0" smtClean="0">
                <a:solidFill>
                  <a:schemeClr val="bg1"/>
                </a:solidFill>
                <a:latin typeface="Arial" charset="0"/>
                <a:cs typeface="Arial" charset="0"/>
              </a:rPr>
              <a:t>If it is expanding, it must have come from a centralized point at some juncture.</a:t>
            </a:r>
          </a:p>
          <a:p>
            <a:pPr marL="1257300" lvl="2" indent="-342900">
              <a:buFont typeface="Arial" pitchFamily="34" charset="0"/>
              <a:buChar char="•"/>
            </a:pPr>
            <a:r>
              <a:rPr lang="en-US" altLang="en-US" dirty="0" smtClean="0">
                <a:solidFill>
                  <a:schemeClr val="bg1"/>
                </a:solidFill>
                <a:latin typeface="Arial" charset="0"/>
                <a:cs typeface="Arial" charset="0"/>
              </a:rPr>
              <a:t>You can’t regress infinitely back beyond a single point of origination.</a:t>
            </a:r>
          </a:p>
          <a:p>
            <a:pPr marL="1257300" lvl="2" indent="-342900">
              <a:buFont typeface="Arial" pitchFamily="34" charset="0"/>
              <a:buChar char="•"/>
            </a:pPr>
            <a:r>
              <a:rPr lang="en-US" altLang="en-US" dirty="0" smtClean="0">
                <a:solidFill>
                  <a:schemeClr val="bg1"/>
                </a:solidFill>
                <a:latin typeface="Arial" charset="0"/>
                <a:cs typeface="Arial" charset="0"/>
              </a:rPr>
              <a:t>Therefore, the universe began to exist.  </a:t>
            </a:r>
            <a:r>
              <a:rPr lang="en-US" altLang="en-US" dirty="0" smtClean="0">
                <a:solidFill>
                  <a:schemeClr val="bg1"/>
                </a:solidFill>
                <a:latin typeface="Arial" charset="0"/>
                <a:cs typeface="Arial" charset="0"/>
              </a:rPr>
              <a:t> </a:t>
            </a:r>
            <a:endParaRPr lang="en-US" altLang="en-US" dirty="0">
              <a:solidFill>
                <a:schemeClr val="bg1"/>
              </a:solidFill>
              <a:latin typeface="Arial" charset="0"/>
              <a:cs typeface="Arial" charset="0"/>
            </a:endParaRPr>
          </a:p>
        </p:txBody>
      </p:sp>
    </p:spTree>
    <p:extLst>
      <p:ext uri="{BB962C8B-B14F-4D97-AF65-F5344CB8AC3E}">
        <p14:creationId xmlns:p14="http://schemas.microsoft.com/office/powerpoint/2010/main" xmlns="" val="3221589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27</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err="1" smtClean="0">
                <a:solidFill>
                  <a:schemeClr val="bg1"/>
                </a:solidFill>
              </a:rPr>
              <a:t>Kalam</a:t>
            </a:r>
            <a:r>
              <a:rPr lang="en-US" altLang="en-US" sz="3600" dirty="0" smtClean="0">
                <a:solidFill>
                  <a:schemeClr val="bg1"/>
                </a:solidFill>
              </a:rPr>
              <a:t> Cosmological Argument</a:t>
            </a:r>
            <a:endParaRPr lang="en-US" altLang="en-US" sz="3600" dirty="0">
              <a:solidFill>
                <a:schemeClr val="bg1"/>
              </a:solidFill>
            </a:endParaRPr>
          </a:p>
        </p:txBody>
      </p:sp>
      <p:sp>
        <p:nvSpPr>
          <p:cNvPr id="8" name="Text Box 4"/>
          <p:cNvSpPr txBox="1">
            <a:spLocks noChangeArrowheads="1"/>
          </p:cNvSpPr>
          <p:nvPr/>
        </p:nvSpPr>
        <p:spPr bwMode="auto">
          <a:xfrm>
            <a:off x="316856" y="980728"/>
            <a:ext cx="8466138" cy="535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smtClean="0">
                <a:solidFill>
                  <a:schemeClr val="bg1"/>
                </a:solidFill>
                <a:latin typeface="Arial" charset="0"/>
                <a:cs typeface="Arial" charset="0"/>
              </a:rPr>
              <a:t>Conclusion – The universe has a cause.  But what kind of cause is it?  </a:t>
            </a:r>
          </a:p>
          <a:p>
            <a:pPr marL="742950" lvl="1" indent="-285750">
              <a:buFont typeface="Arial" panose="020B0604020202020204" pitchFamily="34" charset="0"/>
              <a:buChar char="•"/>
            </a:pPr>
            <a:r>
              <a:rPr lang="en-US" altLang="en-US" dirty="0" smtClean="0">
                <a:solidFill>
                  <a:schemeClr val="bg1"/>
                </a:solidFill>
                <a:latin typeface="Arial" charset="0"/>
                <a:cs typeface="Arial" charset="0"/>
              </a:rPr>
              <a:t>Daniel </a:t>
            </a:r>
            <a:r>
              <a:rPr lang="en-US" altLang="en-US" dirty="0" err="1" smtClean="0">
                <a:solidFill>
                  <a:schemeClr val="bg1"/>
                </a:solidFill>
                <a:latin typeface="Arial" charset="0"/>
                <a:cs typeface="Arial" charset="0"/>
              </a:rPr>
              <a:t>Dennet</a:t>
            </a:r>
            <a:r>
              <a:rPr lang="en-US" altLang="en-US" dirty="0" smtClean="0">
                <a:solidFill>
                  <a:schemeClr val="bg1"/>
                </a:solidFill>
                <a:latin typeface="Arial" charset="0"/>
                <a:cs typeface="Arial" charset="0"/>
              </a:rPr>
              <a:t>, noted atheist and someone who agrees that the universe had to have a cause, says that the Universe caused itself.  This means that the universe would have to exist before it existed.  Nonsense!</a:t>
            </a:r>
          </a:p>
          <a:p>
            <a:pPr marL="742950" lvl="1" indent="-285750">
              <a:buFont typeface="Arial" panose="020B0604020202020204" pitchFamily="34" charset="0"/>
              <a:buChar char="•"/>
            </a:pPr>
            <a:r>
              <a:rPr lang="en-US" altLang="en-US" dirty="0" smtClean="0">
                <a:solidFill>
                  <a:schemeClr val="bg1"/>
                </a:solidFill>
                <a:latin typeface="Arial" charset="0"/>
                <a:cs typeface="Arial" charset="0"/>
              </a:rPr>
              <a:t>This </a:t>
            </a:r>
            <a:r>
              <a:rPr lang="en-US" altLang="en-US" dirty="0" err="1" smtClean="0">
                <a:solidFill>
                  <a:schemeClr val="bg1"/>
                </a:solidFill>
                <a:latin typeface="Arial" charset="0"/>
                <a:cs typeface="Arial" charset="0"/>
              </a:rPr>
              <a:t>Kalam</a:t>
            </a:r>
            <a:r>
              <a:rPr lang="en-US" altLang="en-US" dirty="0" smtClean="0">
                <a:solidFill>
                  <a:schemeClr val="bg1"/>
                </a:solidFill>
                <a:latin typeface="Arial" charset="0"/>
                <a:cs typeface="Arial" charset="0"/>
              </a:rPr>
              <a:t> Cosmological argument means that the cause of the universe must be transcendent.</a:t>
            </a:r>
          </a:p>
          <a:p>
            <a:pPr marL="742950" lvl="1" indent="-285750">
              <a:buFont typeface="Arial" panose="020B0604020202020204" pitchFamily="34" charset="0"/>
              <a:buChar char="•"/>
            </a:pPr>
            <a:r>
              <a:rPr lang="en-US" altLang="en-US" dirty="0" smtClean="0">
                <a:solidFill>
                  <a:schemeClr val="bg1"/>
                </a:solidFill>
                <a:latin typeface="Arial" charset="0"/>
                <a:cs typeface="Arial" charset="0"/>
              </a:rPr>
              <a:t>The cause must be uncaused since an infinite number of actual events/things is impossible.  </a:t>
            </a:r>
          </a:p>
          <a:p>
            <a:pPr marL="742950" lvl="1" indent="-285750">
              <a:buFont typeface="Arial" panose="020B0604020202020204" pitchFamily="34" charset="0"/>
              <a:buChar char="•"/>
            </a:pPr>
            <a:r>
              <a:rPr lang="en-US" altLang="en-US" dirty="0" smtClean="0">
                <a:solidFill>
                  <a:schemeClr val="bg1"/>
                </a:solidFill>
                <a:latin typeface="Arial" charset="0"/>
                <a:cs typeface="Arial" charset="0"/>
              </a:rPr>
              <a:t>It </a:t>
            </a:r>
            <a:r>
              <a:rPr lang="en-US" altLang="en-US" dirty="0">
                <a:solidFill>
                  <a:schemeClr val="bg1"/>
                </a:solidFill>
                <a:latin typeface="Arial" charset="0"/>
                <a:cs typeface="Arial" charset="0"/>
              </a:rPr>
              <a:t>must transcend </a:t>
            </a:r>
            <a:r>
              <a:rPr lang="en-US" altLang="en-US" dirty="0" smtClean="0">
                <a:solidFill>
                  <a:schemeClr val="bg1"/>
                </a:solidFill>
                <a:latin typeface="Arial" charset="0"/>
                <a:cs typeface="Arial" charset="0"/>
              </a:rPr>
              <a:t>space, matter </a:t>
            </a:r>
            <a:r>
              <a:rPr lang="en-US" altLang="en-US" dirty="0">
                <a:solidFill>
                  <a:schemeClr val="bg1"/>
                </a:solidFill>
                <a:latin typeface="Arial" charset="0"/>
                <a:cs typeface="Arial" charset="0"/>
              </a:rPr>
              <a:t>and time, since it created </a:t>
            </a:r>
            <a:r>
              <a:rPr lang="en-US" altLang="en-US" dirty="0" smtClean="0">
                <a:solidFill>
                  <a:schemeClr val="bg1"/>
                </a:solidFill>
                <a:latin typeface="Arial" charset="0"/>
                <a:cs typeface="Arial" charset="0"/>
              </a:rPr>
              <a:t>space, matter </a:t>
            </a:r>
            <a:r>
              <a:rPr lang="en-US" altLang="en-US" dirty="0">
                <a:solidFill>
                  <a:schemeClr val="bg1"/>
                </a:solidFill>
                <a:latin typeface="Arial" charset="0"/>
                <a:cs typeface="Arial" charset="0"/>
              </a:rPr>
              <a:t>and time. Therefore, it must be immaterial and nonphysical. </a:t>
            </a:r>
            <a:endParaRPr lang="en-US" altLang="en-US" dirty="0" smtClean="0">
              <a:solidFill>
                <a:schemeClr val="bg1"/>
              </a:solidFill>
              <a:latin typeface="Arial" charset="0"/>
              <a:cs typeface="Arial" charset="0"/>
            </a:endParaRPr>
          </a:p>
          <a:p>
            <a:pPr marL="742950" lvl="1" indent="-285750">
              <a:buFont typeface="Arial" panose="020B0604020202020204" pitchFamily="34" charset="0"/>
              <a:buChar char="•"/>
            </a:pPr>
            <a:r>
              <a:rPr lang="en-US" altLang="en-US" dirty="0" smtClean="0">
                <a:solidFill>
                  <a:schemeClr val="bg1"/>
                </a:solidFill>
                <a:latin typeface="Arial" charset="0"/>
                <a:cs typeface="Arial" charset="0"/>
              </a:rPr>
              <a:t>It </a:t>
            </a:r>
            <a:r>
              <a:rPr lang="en-US" altLang="en-US" dirty="0">
                <a:solidFill>
                  <a:schemeClr val="bg1"/>
                </a:solidFill>
                <a:latin typeface="Arial" charset="0"/>
                <a:cs typeface="Arial" charset="0"/>
              </a:rPr>
              <a:t>must be unimaginably powerful, since it created all matter and energy</a:t>
            </a:r>
            <a:r>
              <a:rPr lang="en-US" altLang="en-US" dirty="0" smtClean="0">
                <a:solidFill>
                  <a:schemeClr val="bg1"/>
                </a:solidFill>
                <a:latin typeface="Arial" charset="0"/>
                <a:cs typeface="Arial" charset="0"/>
              </a:rPr>
              <a:t>.</a:t>
            </a:r>
          </a:p>
          <a:p>
            <a:pPr marL="742950" lvl="1" indent="-285750">
              <a:buFont typeface="Arial" panose="020B0604020202020204" pitchFamily="34" charset="0"/>
              <a:buChar char="•"/>
            </a:pPr>
            <a:r>
              <a:rPr lang="en-US" altLang="en-US" dirty="0">
                <a:solidFill>
                  <a:schemeClr val="bg1"/>
                </a:solidFill>
                <a:latin typeface="Arial" charset="0"/>
                <a:cs typeface="Arial" charset="0"/>
              </a:rPr>
              <a:t>Finally, it must be a personal being. </a:t>
            </a:r>
            <a:r>
              <a:rPr lang="en-US" altLang="en-US" dirty="0" smtClean="0">
                <a:solidFill>
                  <a:schemeClr val="bg1"/>
                </a:solidFill>
                <a:latin typeface="Arial" charset="0"/>
                <a:cs typeface="Arial" charset="0"/>
              </a:rPr>
              <a:t>Only </a:t>
            </a:r>
            <a:r>
              <a:rPr lang="en-US" altLang="en-US" dirty="0">
                <a:solidFill>
                  <a:schemeClr val="bg1"/>
                </a:solidFill>
                <a:latin typeface="Arial" charset="0"/>
                <a:cs typeface="Arial" charset="0"/>
              </a:rPr>
              <a:t>a Mind could fit the above description of the First Cause.</a:t>
            </a:r>
          </a:p>
          <a:p>
            <a:pPr marL="742950" lvl="1" indent="-285750">
              <a:buFont typeface="Arial" panose="020B0604020202020204" pitchFamily="34" charset="0"/>
              <a:buChar char="•"/>
            </a:pPr>
            <a:endParaRPr lang="en-US" altLang="en-US" dirty="0">
              <a:solidFill>
                <a:schemeClr val="bg1"/>
              </a:solidFill>
              <a:latin typeface="Arial" charset="0"/>
              <a:cs typeface="Arial" charset="0"/>
            </a:endParaRPr>
          </a:p>
          <a:p>
            <a:pPr marL="742950" lvl="1" indent="-285750">
              <a:buFont typeface="Arial" panose="020B0604020202020204" pitchFamily="34" charset="0"/>
              <a:buChar char="•"/>
            </a:pPr>
            <a:endParaRPr lang="en-US" altLang="en-US" dirty="0">
              <a:solidFill>
                <a:schemeClr val="bg1"/>
              </a:solidFill>
              <a:latin typeface="Arial" charset="0"/>
              <a:cs typeface="Arial" charset="0"/>
            </a:endParaRPr>
          </a:p>
          <a:p>
            <a:pPr marL="742950" lvl="1" indent="-285750">
              <a:buFont typeface="Arial" panose="020B0604020202020204" pitchFamily="34" charset="0"/>
              <a:buChar char="•"/>
            </a:pPr>
            <a:endParaRPr lang="en-US" altLang="en-US" dirty="0" smtClean="0">
              <a:solidFill>
                <a:schemeClr val="bg1"/>
              </a:solidFill>
              <a:latin typeface="Arial" charset="0"/>
              <a:cs typeface="Arial" charset="0"/>
            </a:endParaRPr>
          </a:p>
          <a:p>
            <a:pPr marL="742950" lvl="1" indent="-285750">
              <a:buFont typeface="Arial" panose="020B0604020202020204" pitchFamily="34" charset="0"/>
              <a:buChar char="•"/>
            </a:pPr>
            <a:endParaRPr lang="en-US" altLang="en-US" dirty="0" smtClean="0">
              <a:solidFill>
                <a:schemeClr val="bg1"/>
              </a:solidFill>
              <a:latin typeface="Arial" charset="0"/>
              <a:cs typeface="Arial" charset="0"/>
            </a:endParaRPr>
          </a:p>
        </p:txBody>
      </p:sp>
    </p:spTree>
    <p:extLst>
      <p:ext uri="{BB962C8B-B14F-4D97-AF65-F5344CB8AC3E}">
        <p14:creationId xmlns:p14="http://schemas.microsoft.com/office/powerpoint/2010/main" xmlns="" val="2521730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28</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54" y="-8532"/>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smtClean="0">
                <a:solidFill>
                  <a:schemeClr val="bg1"/>
                </a:solidFill>
              </a:rPr>
              <a:t>Teleology – The Argument from Design</a:t>
            </a:r>
            <a:endParaRPr lang="en-US" altLang="en-US" sz="3600" dirty="0">
              <a:solidFill>
                <a:schemeClr val="bg1"/>
              </a:solidFill>
            </a:endParaRPr>
          </a:p>
        </p:txBody>
      </p:sp>
      <p:sp>
        <p:nvSpPr>
          <p:cNvPr id="2" name="Rectangle 1"/>
          <p:cNvSpPr/>
          <p:nvPr/>
        </p:nvSpPr>
        <p:spPr>
          <a:xfrm>
            <a:off x="2620025" y="2967335"/>
            <a:ext cx="3903954"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Next Week!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242594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3</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What If God Did Not Exist?  </a:t>
            </a:r>
          </a:p>
        </p:txBody>
      </p:sp>
      <p:sp>
        <p:nvSpPr>
          <p:cNvPr id="4100" name="Text Box 4"/>
          <p:cNvSpPr txBox="1">
            <a:spLocks noChangeArrowheads="1"/>
          </p:cNvSpPr>
          <p:nvPr/>
        </p:nvSpPr>
        <p:spPr bwMode="auto">
          <a:xfrm>
            <a:off x="466725" y="1052513"/>
            <a:ext cx="8332788" cy="5370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chemeClr val="bg1"/>
                </a:solidFill>
              </a:rPr>
              <a:t>My claim is that if there is no God, then meaning, value, and purpose are ultimately human illusions. They’re just in our heads. If atheism is true, then life is really objectively meaningless, valueless, and purposeless, despite our subjective beliefs to the contrary.</a:t>
            </a:r>
          </a:p>
          <a:p>
            <a:endParaRPr lang="en-US" altLang="en-US" dirty="0">
              <a:solidFill>
                <a:schemeClr val="bg1"/>
              </a:solidFill>
            </a:endParaRPr>
          </a:p>
          <a:p>
            <a:pPr lvl="1"/>
            <a:r>
              <a:rPr lang="en-US" altLang="en-US" sz="1100" dirty="0">
                <a:solidFill>
                  <a:schemeClr val="bg1"/>
                </a:solidFill>
              </a:rPr>
              <a:t>Craig, William Lane (2010-03-01). On Guard: Defending Your Faith with Reason and Precision (Kindle Locations 439-441). David C. Cook. Kindle Edition. </a:t>
            </a:r>
            <a:endParaRPr lang="en-US" altLang="en-US" dirty="0" smtClean="0">
              <a:solidFill>
                <a:schemeClr val="bg1"/>
              </a:solidFill>
            </a:endParaRPr>
          </a:p>
          <a:p>
            <a:endParaRPr lang="en-US" altLang="en-US" dirty="0" smtClean="0">
              <a:solidFill>
                <a:schemeClr val="bg1"/>
              </a:solidFill>
            </a:endParaRPr>
          </a:p>
          <a:p>
            <a:r>
              <a:rPr lang="en-US" altLang="en-US" dirty="0" smtClean="0">
                <a:solidFill>
                  <a:schemeClr val="bg1"/>
                </a:solidFill>
              </a:rPr>
              <a:t>Man</a:t>
            </a:r>
            <a:r>
              <a:rPr lang="en-US" altLang="en-US" dirty="0">
                <a:solidFill>
                  <a:schemeClr val="bg1"/>
                </a:solidFill>
              </a:rPr>
              <a:t>, like all biological organisms, must die. With no hope of immortality, man’s life leads only to the grave. His life is but a spark in the infinite blackness, a spark that appears, flickers, and dies forever</a:t>
            </a:r>
            <a:r>
              <a:rPr lang="en-US" altLang="en-US" dirty="0" smtClean="0">
                <a:solidFill>
                  <a:schemeClr val="bg1"/>
                </a:solidFill>
              </a:rPr>
              <a:t>.</a:t>
            </a:r>
            <a:r>
              <a:rPr lang="en-US" altLang="en-US" dirty="0">
                <a:solidFill>
                  <a:schemeClr val="bg1"/>
                </a:solidFill>
              </a:rPr>
              <a:t> </a:t>
            </a:r>
            <a:r>
              <a:rPr lang="en-US" altLang="en-US" dirty="0" smtClean="0">
                <a:solidFill>
                  <a:schemeClr val="bg1"/>
                </a:solidFill>
              </a:rPr>
              <a:t> …the </a:t>
            </a:r>
            <a:r>
              <a:rPr lang="en-US" altLang="en-US" dirty="0">
                <a:solidFill>
                  <a:schemeClr val="bg1"/>
                </a:solidFill>
              </a:rPr>
              <a:t>universe, too, faces a death of its own . Scientists tell us that the universe is expanding, and the galaxies are growing farther and farther apart. As it does so, it grows colder and colder as its energy is used up. Eventually all the stars will burn out, and all matter will collapse into dead stars and black holes. There will be no light; there will be no heat; there will be no life; only the corpses of dead stars and galaxies, ever expanding into the endless darkness and the cold recesses of space— a universe in ruins.</a:t>
            </a:r>
          </a:p>
          <a:p>
            <a:pPr lvl="1"/>
            <a:endParaRPr lang="en-US" altLang="en-US" sz="1100" dirty="0">
              <a:solidFill>
                <a:schemeClr val="bg1"/>
              </a:solidFill>
            </a:endParaRPr>
          </a:p>
          <a:p>
            <a:pPr lvl="1"/>
            <a:r>
              <a:rPr lang="en-US" altLang="en-US" sz="1100" dirty="0">
                <a:solidFill>
                  <a:schemeClr val="bg1"/>
                </a:solidFill>
              </a:rPr>
              <a:t>Craig, William Lane (2010-03-01). On Guard: Defending Your Faith with Reason and Precision (Kindle Locations 457-461). David C. Cook. Kindle Edition. </a:t>
            </a:r>
            <a:endParaRPr lang="en-US" altLang="en-US" sz="1100" dirty="0" smtClean="0">
              <a:solidFill>
                <a:schemeClr val="bg1"/>
              </a:solidFill>
            </a:endParaRPr>
          </a:p>
        </p:txBody>
      </p:sp>
    </p:spTree>
    <p:extLst>
      <p:ext uri="{BB962C8B-B14F-4D97-AF65-F5344CB8AC3E}">
        <p14:creationId xmlns:p14="http://schemas.microsoft.com/office/powerpoint/2010/main" xmlns="" val="97111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4</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meaning to life</a:t>
            </a:r>
          </a:p>
        </p:txBody>
      </p:sp>
      <p:sp>
        <p:nvSpPr>
          <p:cNvPr id="4100" name="Text Box 4"/>
          <p:cNvSpPr txBox="1">
            <a:spLocks noChangeArrowheads="1"/>
          </p:cNvSpPr>
          <p:nvPr/>
        </p:nvSpPr>
        <p:spPr bwMode="auto">
          <a:xfrm>
            <a:off x="466725" y="1052513"/>
            <a:ext cx="8332788" cy="4431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chemeClr val="bg1"/>
                </a:solidFill>
              </a:rPr>
              <a:t>Mankind is thus no more significant than a swarm of mosquitoes or a barnyard of pigs, for their end is all the same. The same blind cosmic process that coughed them up in the first place will eventually swallow them all again. The contributions of the scientist to the advance of human knowledge, the researches of the doctor to alleviate pain and suffering, the efforts of the diplomat to secure peace in the world, the sacrifices of good people everywhere to better the lot of the human race— all these come to nothing. This is the horror of modern man: Because he ends in nothing, he is nothing.</a:t>
            </a:r>
          </a:p>
          <a:p>
            <a:endParaRPr lang="en-US" altLang="en-US" dirty="0">
              <a:solidFill>
                <a:schemeClr val="bg1"/>
              </a:solidFill>
            </a:endParaRPr>
          </a:p>
          <a:p>
            <a:pPr lvl="1"/>
            <a:r>
              <a:rPr lang="en-US" altLang="en-US" sz="1100" dirty="0">
                <a:solidFill>
                  <a:schemeClr val="bg1"/>
                </a:solidFill>
              </a:rPr>
              <a:t>Craig, William Lane (2010-03-01). On Guard: Defending Your Faith with Reason and Precision (Kindle Locations 480-484). David C. Cook. Kindle Edition. </a:t>
            </a:r>
            <a:endParaRPr lang="en-US" altLang="en-US" sz="1100" dirty="0" smtClean="0">
              <a:solidFill>
                <a:schemeClr val="bg1"/>
              </a:solidFill>
            </a:endParaRPr>
          </a:p>
          <a:p>
            <a:pPr lvl="1"/>
            <a:endParaRPr lang="en-US" altLang="en-US" sz="1100" dirty="0">
              <a:solidFill>
                <a:schemeClr val="bg1"/>
              </a:solidFill>
            </a:endParaRPr>
          </a:p>
          <a:p>
            <a:pPr lvl="1"/>
            <a:endParaRPr lang="en-US" altLang="en-US" sz="1100" dirty="0" smtClean="0">
              <a:solidFill>
                <a:schemeClr val="bg1"/>
              </a:solidFill>
            </a:endParaRPr>
          </a:p>
          <a:p>
            <a:r>
              <a:rPr lang="en-US" dirty="0">
                <a:solidFill>
                  <a:schemeClr val="bg1"/>
                </a:solidFill>
              </a:rPr>
              <a:t>A Rat Is a Pig Is a Dog Is a </a:t>
            </a:r>
            <a:r>
              <a:rPr lang="en-US" dirty="0" smtClean="0">
                <a:solidFill>
                  <a:schemeClr val="bg1"/>
                </a:solidFill>
              </a:rPr>
              <a:t>Boy…</a:t>
            </a:r>
          </a:p>
          <a:p>
            <a:endParaRPr lang="en-US" dirty="0" smtClean="0">
              <a:solidFill>
                <a:schemeClr val="bg1"/>
              </a:solidFill>
            </a:endParaRPr>
          </a:p>
          <a:p>
            <a:pPr lvl="1"/>
            <a:r>
              <a:rPr lang="en-US" sz="1100" dirty="0" smtClean="0">
                <a:solidFill>
                  <a:schemeClr val="bg1"/>
                </a:solidFill>
              </a:rPr>
              <a:t>Ingrid Newkirk, Founder of PETA</a:t>
            </a:r>
            <a:endParaRPr lang="en-US" sz="1100" dirty="0">
              <a:solidFill>
                <a:schemeClr val="bg1"/>
              </a:solidFill>
            </a:endParaRPr>
          </a:p>
          <a:p>
            <a:pPr lvl="1"/>
            <a:endParaRPr lang="en-US" altLang="en-US" sz="1100" dirty="0">
              <a:solidFill>
                <a:schemeClr val="bg1"/>
              </a:solidFill>
            </a:endParaRPr>
          </a:p>
        </p:txBody>
      </p:sp>
    </p:spTree>
    <p:extLst>
      <p:ext uri="{BB962C8B-B14F-4D97-AF65-F5344CB8AC3E}">
        <p14:creationId xmlns:p14="http://schemas.microsoft.com/office/powerpoint/2010/main" xmlns="" val="41580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5</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meaning to life</a:t>
            </a:r>
          </a:p>
        </p:txBody>
      </p:sp>
      <p:pic>
        <p:nvPicPr>
          <p:cNvPr id="2" name="Picture 1"/>
          <p:cNvPicPr>
            <a:picLocks noChangeAspect="1"/>
          </p:cNvPicPr>
          <p:nvPr/>
        </p:nvPicPr>
        <p:blipFill>
          <a:blip r:embed="rId4" cstate="print"/>
          <a:stretch>
            <a:fillRect/>
          </a:stretch>
        </p:blipFill>
        <p:spPr>
          <a:xfrm>
            <a:off x="2915816" y="1069945"/>
            <a:ext cx="5619970" cy="4571653"/>
          </a:xfrm>
          <a:prstGeom prst="rect">
            <a:avLst/>
          </a:prstGeom>
        </p:spPr>
      </p:pic>
      <p:sp>
        <p:nvSpPr>
          <p:cNvPr id="3" name="TextBox 2"/>
          <p:cNvSpPr txBox="1"/>
          <p:nvPr/>
        </p:nvSpPr>
        <p:spPr>
          <a:xfrm>
            <a:off x="3657600" y="2335876"/>
            <a:ext cx="1828800" cy="1828800"/>
          </a:xfrm>
          <a:prstGeom prst="rect">
            <a:avLst/>
          </a:prstGeom>
          <a:noFill/>
        </p:spPr>
        <p:txBody>
          <a:bodyPr wrap="square" rtlCol="0">
            <a:spAutoFit/>
          </a:bodyPr>
          <a:lstStyle/>
          <a:p>
            <a:r>
              <a:rPr lang="en-US" b="1" kern="1200" dirty="0">
                <a:solidFill>
                  <a:schemeClr val="tx1"/>
                </a:solidFill>
                <a:latin typeface="Arial" panose="020B0604020202020204" pitchFamily="34" charset="0"/>
                <a:ea typeface="+mn-ea"/>
                <a:cs typeface="Arial" panose="020B0604020202020204" pitchFamily="34" charset="0"/>
              </a:rPr>
              <a:t>Your text here</a:t>
            </a:r>
          </a:p>
        </p:txBody>
      </p:sp>
      <p:sp>
        <p:nvSpPr>
          <p:cNvPr id="4" name="TextBox 3"/>
          <p:cNvSpPr txBox="1"/>
          <p:nvPr/>
        </p:nvSpPr>
        <p:spPr>
          <a:xfrm>
            <a:off x="467544" y="2564904"/>
            <a:ext cx="2232248" cy="923330"/>
          </a:xfrm>
          <a:prstGeom prst="rect">
            <a:avLst/>
          </a:prstGeom>
          <a:noFill/>
        </p:spPr>
        <p:txBody>
          <a:bodyPr wrap="square" rtlCol="0">
            <a:spAutoFit/>
          </a:bodyPr>
          <a:lstStyle/>
          <a:p>
            <a:r>
              <a:rPr lang="en-US" dirty="0" smtClean="0">
                <a:solidFill>
                  <a:schemeClr val="bg1"/>
                </a:solidFill>
              </a:rPr>
              <a:t>Death or meaningless un-ending life?</a:t>
            </a:r>
            <a:endParaRPr lang="en-US" dirty="0">
              <a:solidFill>
                <a:schemeClr val="bg1"/>
              </a:solidFill>
            </a:endParaRPr>
          </a:p>
        </p:txBody>
      </p:sp>
    </p:spTree>
    <p:extLst>
      <p:ext uri="{BB962C8B-B14F-4D97-AF65-F5344CB8AC3E}">
        <p14:creationId xmlns:p14="http://schemas.microsoft.com/office/powerpoint/2010/main" xmlns="" val="233767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6</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 y="-85396"/>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value</a:t>
            </a:r>
          </a:p>
        </p:txBody>
      </p:sp>
      <p:pic>
        <p:nvPicPr>
          <p:cNvPr id="5" name="Picture 4"/>
          <p:cNvPicPr>
            <a:picLocks noChangeAspect="1"/>
          </p:cNvPicPr>
          <p:nvPr/>
        </p:nvPicPr>
        <p:blipFill>
          <a:blip r:embed="rId4" cstate="print"/>
          <a:stretch>
            <a:fillRect/>
          </a:stretch>
        </p:blipFill>
        <p:spPr>
          <a:xfrm>
            <a:off x="3095625" y="2452797"/>
            <a:ext cx="5591175" cy="733425"/>
          </a:xfrm>
          <a:prstGeom prst="rect">
            <a:avLst/>
          </a:prstGeom>
        </p:spPr>
      </p:pic>
      <p:sp>
        <p:nvSpPr>
          <p:cNvPr id="3" name="TextBox 2"/>
          <p:cNvSpPr txBox="1"/>
          <p:nvPr/>
        </p:nvSpPr>
        <p:spPr>
          <a:xfrm>
            <a:off x="2939762" y="4090895"/>
            <a:ext cx="2743200" cy="1200329"/>
          </a:xfrm>
          <a:prstGeom prst="rect">
            <a:avLst/>
          </a:prstGeom>
        </p:spPr>
        <p:txBody>
          <a:bodyPr rtlCol="0">
            <a:spAutoFit/>
          </a:bodyPr>
          <a:lstStyle/>
          <a:p>
            <a:pPr algn="ctr"/>
            <a:r>
              <a:rPr lang="en-US">
                <a:solidFill>
                  <a:srgbClr val="FFFFFF"/>
                </a:solidFill>
              </a:rPr>
              <a:t>There is no right</a:t>
            </a:r>
          </a:p>
          <a:p>
            <a:pPr algn="ctr"/>
            <a:r>
              <a:rPr lang="en-US">
                <a:solidFill>
                  <a:srgbClr val="FFFFFF"/>
                </a:solidFill>
              </a:rPr>
              <a:t>There is no wrong</a:t>
            </a:r>
          </a:p>
          <a:p>
            <a:pPr algn="ctr"/>
            <a:r>
              <a:rPr lang="en-US">
                <a:solidFill>
                  <a:srgbClr val="FFFFFF"/>
                </a:solidFill>
              </a:rPr>
              <a:t>There is merely cause and effect</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7544" y="1484784"/>
            <a:ext cx="1918352" cy="2419442"/>
          </a:xfrm>
          <a:prstGeom prst="rect">
            <a:avLst/>
          </a:prstGeom>
        </p:spPr>
      </p:pic>
    </p:spTree>
    <p:extLst>
      <p:ext uri="{BB962C8B-B14F-4D97-AF65-F5344CB8AC3E}">
        <p14:creationId xmlns:p14="http://schemas.microsoft.com/office/powerpoint/2010/main" xmlns="" val="35221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7</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 y="-85396"/>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value</a:t>
            </a:r>
          </a:p>
        </p:txBody>
      </p:sp>
      <p:sp>
        <p:nvSpPr>
          <p:cNvPr id="3" name="TextBox 2"/>
          <p:cNvSpPr txBox="1"/>
          <p:nvPr/>
        </p:nvSpPr>
        <p:spPr>
          <a:xfrm>
            <a:off x="2939762" y="4797152"/>
            <a:ext cx="2743200" cy="1200329"/>
          </a:xfrm>
          <a:prstGeom prst="rect">
            <a:avLst/>
          </a:prstGeom>
        </p:spPr>
        <p:txBody>
          <a:bodyPr rtlCol="0">
            <a:spAutoFit/>
          </a:bodyPr>
          <a:lstStyle/>
          <a:p>
            <a:pPr algn="ctr"/>
            <a:r>
              <a:rPr lang="en-US" dirty="0">
                <a:solidFill>
                  <a:srgbClr val="FFFFFF"/>
                </a:solidFill>
              </a:rPr>
              <a:t>There is no right</a:t>
            </a:r>
          </a:p>
          <a:p>
            <a:pPr algn="ctr"/>
            <a:r>
              <a:rPr lang="en-US" dirty="0">
                <a:solidFill>
                  <a:srgbClr val="FFFFFF"/>
                </a:solidFill>
              </a:rPr>
              <a:t>There is no wrong</a:t>
            </a:r>
          </a:p>
          <a:p>
            <a:pPr algn="ctr"/>
            <a:r>
              <a:rPr lang="en-US" dirty="0">
                <a:solidFill>
                  <a:srgbClr val="FFFFFF"/>
                </a:solidFill>
              </a:rPr>
              <a:t>There is merely cause and effect</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96350" y="967800"/>
            <a:ext cx="4456850" cy="3601194"/>
          </a:xfrm>
          <a:prstGeom prst="rect">
            <a:avLst/>
          </a:prstGeom>
        </p:spPr>
      </p:pic>
    </p:spTree>
    <p:extLst>
      <p:ext uri="{BB962C8B-B14F-4D97-AF65-F5344CB8AC3E}">
        <p14:creationId xmlns:p14="http://schemas.microsoft.com/office/powerpoint/2010/main" xmlns="" val="63778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8</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value</a:t>
            </a:r>
          </a:p>
        </p:txBody>
      </p:sp>
      <p:sp>
        <p:nvSpPr>
          <p:cNvPr id="7" name="Text Box 4"/>
          <p:cNvSpPr txBox="1">
            <a:spLocks noChangeArrowheads="1"/>
          </p:cNvSpPr>
          <p:nvPr/>
        </p:nvSpPr>
        <p:spPr bwMode="auto">
          <a:xfrm>
            <a:off x="466725" y="1052513"/>
            <a:ext cx="8332788" cy="3031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chemeClr val="bg1"/>
                </a:solidFill>
              </a:rPr>
              <a:t>The cruelty of atheism is hard to believe when man has no faith in the reward of good or the punishment of evil. There is no reason to be human. There is no restraint from the depths of evil which is in man. The Communist torturers often said, “There is no God, no hereafter, no punishment for evil. We can do what we wish.” I have heard one torturer even say, “I thank God, in whom I don’t believe, that I have lived to this hour when I can express all the evil in my heart.” He expressed it in unbelievable brutality and torture inflicted on prisoners.</a:t>
            </a:r>
          </a:p>
          <a:p>
            <a:endParaRPr lang="en-US" altLang="en-US" dirty="0">
              <a:solidFill>
                <a:schemeClr val="bg1"/>
              </a:solidFill>
            </a:endParaRPr>
          </a:p>
          <a:p>
            <a:pPr lvl="1"/>
            <a:r>
              <a:rPr lang="en-US" altLang="en-US" sz="1100" dirty="0">
                <a:solidFill>
                  <a:schemeClr val="bg1"/>
                </a:solidFill>
              </a:rPr>
              <a:t>Richard </a:t>
            </a:r>
            <a:r>
              <a:rPr lang="en-US" altLang="en-US" sz="1100" dirty="0" err="1">
                <a:solidFill>
                  <a:schemeClr val="bg1"/>
                </a:solidFill>
              </a:rPr>
              <a:t>Wurmbrand</a:t>
            </a:r>
            <a:r>
              <a:rPr lang="en-US" altLang="en-US" sz="1100" dirty="0">
                <a:solidFill>
                  <a:schemeClr val="bg1"/>
                </a:solidFill>
              </a:rPr>
              <a:t>, Tortured for Christ (London: Hodder &amp; Stoughton, 1967), 34.</a:t>
            </a:r>
          </a:p>
          <a:p>
            <a:endParaRPr lang="en-US" altLang="en-US"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2021" y="3429000"/>
            <a:ext cx="1661460" cy="2225169"/>
          </a:xfrm>
          <a:prstGeom prst="rect">
            <a:avLst/>
          </a:prstGeom>
        </p:spPr>
      </p:pic>
    </p:spTree>
    <p:extLst>
      <p:ext uri="{BB962C8B-B14F-4D97-AF65-F5344CB8AC3E}">
        <p14:creationId xmlns:p14="http://schemas.microsoft.com/office/powerpoint/2010/main" xmlns="" val="2695774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E8BC63-6184-4BD8-84E2-DF70120CCCDB}" type="slidenum">
              <a:rPr lang="en-US" altLang="en-US"/>
              <a:pPr/>
              <a:t>9</a:t>
            </a:fld>
            <a:endParaRPr lang="en-US" altLang="en-US"/>
          </a:p>
        </p:txBody>
      </p:sp>
      <p:pic>
        <p:nvPicPr>
          <p:cNvPr id="4098" name="Picture 2" descr="Orange_W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333375" y="214313"/>
            <a:ext cx="855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600" dirty="0">
                <a:solidFill>
                  <a:schemeClr val="bg1"/>
                </a:solidFill>
              </a:rPr>
              <a:t>Without God - No ultimate value</a:t>
            </a:r>
          </a:p>
        </p:txBody>
      </p:sp>
      <p:sp>
        <p:nvSpPr>
          <p:cNvPr id="7" name="Text Box 4"/>
          <p:cNvSpPr txBox="1">
            <a:spLocks noChangeArrowheads="1"/>
          </p:cNvSpPr>
          <p:nvPr/>
        </p:nvSpPr>
        <p:spPr bwMode="auto">
          <a:xfrm>
            <a:off x="466725" y="1052513"/>
            <a:ext cx="8332788"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chemeClr val="bg1"/>
                </a:solidFill>
              </a:rPr>
              <a:t>Historian Stewart C. Easton sums it up well when he writes, “There is no objective reason why man should be moral, unless morality ‘pays off’ in his social life or makes him ‘feel good.’ There is no objective reason why man should do anything save for the pleasure it affords him.”</a:t>
            </a:r>
          </a:p>
          <a:p>
            <a:endParaRPr lang="en-US" altLang="en-US" dirty="0">
              <a:solidFill>
                <a:schemeClr val="bg1"/>
              </a:solidFill>
            </a:endParaRPr>
          </a:p>
          <a:p>
            <a:pPr lvl="1"/>
            <a:r>
              <a:rPr lang="en-US" altLang="en-US" sz="1100" dirty="0">
                <a:solidFill>
                  <a:schemeClr val="bg1"/>
                </a:solidFill>
              </a:rPr>
              <a:t>Craig, William Lane (2010-03-01). On Guard: Defending Your Faith with Reason and Precision (Kindle Locations 515-517). David C. Cook. Kindle Edition. </a:t>
            </a:r>
          </a:p>
          <a:p>
            <a:endParaRPr lang="en-US" altLang="en-US"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83768" y="3130526"/>
            <a:ext cx="3547095" cy="2773308"/>
          </a:xfrm>
          <a:prstGeom prst="rect">
            <a:avLst/>
          </a:prstGeom>
        </p:spPr>
      </p:pic>
    </p:spTree>
    <p:extLst>
      <p:ext uri="{BB962C8B-B14F-4D97-AF65-F5344CB8AC3E}">
        <p14:creationId xmlns:p14="http://schemas.microsoft.com/office/powerpoint/2010/main" xmlns="" val="59959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157258178</TotalTime>
  <Pages>0</Pages>
  <Words>2969</Words>
  <Characters>0</Characters>
  <Application>Microsoft Office PowerPoint</Application>
  <DocSecurity>0</DocSecurity>
  <PresentationFormat>On-screen Show (4:3)</PresentationFormat>
  <Lines>0</Lines>
  <Paragraphs>247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Oikos2</dc:creator>
  <cp:keywords/>
  <dc:description/>
  <cp:lastModifiedBy>Daniels, Owen</cp:lastModifiedBy>
  <cp:revision>42</cp:revision>
  <cp:lastPrinted>1899-12-30T00:00:00Z</cp:lastPrinted>
  <dcterms:created xsi:type="dcterms:W3CDTF">2013-02-14T06:56:49Z</dcterms:created>
  <dcterms:modified xsi:type="dcterms:W3CDTF">2015-02-11T18:03:45Z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1033-8.1.0.3030</vt:lpwstr>
  </property>
</Properties>
</file>